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5"/>
  </p:notesMasterIdLst>
  <p:sldIdLst>
    <p:sldId id="257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3" r:id="rId14"/>
    <p:sldId id="274" r:id="rId15"/>
    <p:sldId id="275" r:id="rId16"/>
    <p:sldId id="276" r:id="rId17"/>
    <p:sldId id="277" r:id="rId18"/>
    <p:sldId id="278" r:id="rId19"/>
    <p:sldId id="279" r:id="rId20"/>
    <p:sldId id="280" r:id="rId21"/>
    <p:sldId id="281" r:id="rId22"/>
    <p:sldId id="282" r:id="rId23"/>
    <p:sldId id="283" r:id="rId24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69" d="100"/>
          <a:sy n="69" d="100"/>
        </p:scale>
        <p:origin x="-1416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604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81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9D9ACF78-47FF-482E-8416-C8AD6023D91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619403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fld id="{FBE6A82B-AF1E-4C26-9FD0-8F2BC558DA9E}" type="slidenum">
              <a:rPr lang="en-US" smtClean="0"/>
              <a:pPr/>
              <a:t>4</a:t>
            </a:fld>
            <a:endParaRPr lang="en-US" smtClean="0"/>
          </a:p>
        </p:txBody>
      </p:sp>
      <p:sp>
        <p:nvSpPr>
          <p:cNvPr id="26627" name="Rectangle 6"/>
          <p:cNvSpPr txBox="1">
            <a:spLocks noGrp="1" noChangeArrowheads="1"/>
          </p:cNvSpPr>
          <p:nvPr/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en-US" altLang="en-US" sz="1200"/>
              <a:t>Võ Nhật Trường</a:t>
            </a:r>
          </a:p>
        </p:txBody>
      </p:sp>
      <p:sp>
        <p:nvSpPr>
          <p:cNvPr id="26628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/>
            <a:fld id="{DD2DC476-FCE6-40A5-98D0-C0B011AD9D62}" type="slidenum">
              <a:rPr lang="en-US" altLang="en-US" sz="1200"/>
              <a:pPr algn="r" eaLnBrk="1" hangingPunct="1"/>
              <a:t>4</a:t>
            </a:fld>
            <a:endParaRPr lang="en-US" altLang="en-US" sz="1200"/>
          </a:p>
        </p:txBody>
      </p:sp>
      <p:sp>
        <p:nvSpPr>
          <p:cNvPr id="2662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30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fld id="{8F076DC7-779D-4392-8B58-3D8C9E3D14CD}" type="slidenum">
              <a:rPr lang="en-US" smtClean="0"/>
              <a:pPr/>
              <a:t>13</a:t>
            </a:fld>
            <a:endParaRPr lang="en-US" smtClean="0"/>
          </a:p>
        </p:txBody>
      </p:sp>
      <p:sp>
        <p:nvSpPr>
          <p:cNvPr id="35843" name="Rectangle 6"/>
          <p:cNvSpPr txBox="1">
            <a:spLocks noGrp="1" noChangeArrowheads="1"/>
          </p:cNvSpPr>
          <p:nvPr/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en-US" altLang="en-US" sz="1200"/>
              <a:t>Võ Nhật Trường</a:t>
            </a:r>
          </a:p>
        </p:txBody>
      </p:sp>
      <p:sp>
        <p:nvSpPr>
          <p:cNvPr id="35844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/>
            <a:fld id="{56674E4B-834B-4A93-AC56-2638667DB30D}" type="slidenum">
              <a:rPr lang="en-US" altLang="en-US" sz="1200"/>
              <a:pPr algn="r" eaLnBrk="1" hangingPunct="1"/>
              <a:t>13</a:t>
            </a:fld>
            <a:endParaRPr lang="en-US" altLang="en-US" sz="1200"/>
          </a:p>
        </p:txBody>
      </p:sp>
      <p:sp>
        <p:nvSpPr>
          <p:cNvPr id="3584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6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fld id="{98EC4B9B-FD0E-4153-A4BE-2D34E8E805C9}" type="slidenum">
              <a:rPr lang="en-US" smtClean="0"/>
              <a:pPr/>
              <a:t>14</a:t>
            </a:fld>
            <a:endParaRPr lang="en-US" smtClean="0"/>
          </a:p>
        </p:txBody>
      </p:sp>
      <p:sp>
        <p:nvSpPr>
          <p:cNvPr id="36867" name="Rectangle 6"/>
          <p:cNvSpPr txBox="1">
            <a:spLocks noGrp="1" noChangeArrowheads="1"/>
          </p:cNvSpPr>
          <p:nvPr/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en-US" altLang="en-US" sz="1200"/>
              <a:t>Võ Nhật Trường</a:t>
            </a:r>
          </a:p>
        </p:txBody>
      </p:sp>
      <p:sp>
        <p:nvSpPr>
          <p:cNvPr id="36868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/>
            <a:fld id="{25A81673-BB2F-4FD4-8754-51CCF5415088}" type="slidenum">
              <a:rPr lang="en-US" altLang="en-US" sz="1200"/>
              <a:pPr algn="r" eaLnBrk="1" hangingPunct="1"/>
              <a:t>14</a:t>
            </a:fld>
            <a:endParaRPr lang="en-US" altLang="en-US" sz="1200"/>
          </a:p>
        </p:txBody>
      </p:sp>
      <p:sp>
        <p:nvSpPr>
          <p:cNvPr id="3686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70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fld id="{2088B77C-1F53-4494-BD5B-44B44F98E376}" type="slidenum">
              <a:rPr lang="en-US" smtClean="0"/>
              <a:pPr/>
              <a:t>15</a:t>
            </a:fld>
            <a:endParaRPr lang="en-US" smtClean="0"/>
          </a:p>
        </p:txBody>
      </p:sp>
      <p:sp>
        <p:nvSpPr>
          <p:cNvPr id="37891" name="Rectangle 6"/>
          <p:cNvSpPr txBox="1">
            <a:spLocks noGrp="1" noChangeArrowheads="1"/>
          </p:cNvSpPr>
          <p:nvPr/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en-US" altLang="en-US" sz="1200"/>
              <a:t>Võ Nhật Trường</a:t>
            </a:r>
          </a:p>
        </p:txBody>
      </p:sp>
      <p:sp>
        <p:nvSpPr>
          <p:cNvPr id="37892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/>
            <a:fld id="{6EDE2342-52F9-4E0E-BEDD-748A5A7E2A49}" type="slidenum">
              <a:rPr lang="en-US" altLang="en-US" sz="1200"/>
              <a:pPr algn="r" eaLnBrk="1" hangingPunct="1"/>
              <a:t>15</a:t>
            </a:fld>
            <a:endParaRPr lang="en-US" altLang="en-US" sz="1200"/>
          </a:p>
        </p:txBody>
      </p:sp>
      <p:sp>
        <p:nvSpPr>
          <p:cNvPr id="3789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4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fld id="{2F96E9DD-C7C8-489D-8D3B-C990BBD7F6C8}" type="slidenum">
              <a:rPr lang="en-US" smtClean="0"/>
              <a:pPr/>
              <a:t>16</a:t>
            </a:fld>
            <a:endParaRPr lang="en-US" smtClean="0"/>
          </a:p>
        </p:txBody>
      </p:sp>
      <p:sp>
        <p:nvSpPr>
          <p:cNvPr id="38915" name="Rectangle 6"/>
          <p:cNvSpPr txBox="1">
            <a:spLocks noGrp="1" noChangeArrowheads="1"/>
          </p:cNvSpPr>
          <p:nvPr/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en-US" altLang="en-US" sz="1200"/>
              <a:t>Võ Nhật Trường</a:t>
            </a:r>
          </a:p>
        </p:txBody>
      </p:sp>
      <p:sp>
        <p:nvSpPr>
          <p:cNvPr id="38916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/>
            <a:fld id="{8546BA55-5179-4475-8DE2-6F065DF2D130}" type="slidenum">
              <a:rPr lang="en-US" altLang="en-US" sz="1200"/>
              <a:pPr algn="r" eaLnBrk="1" hangingPunct="1"/>
              <a:t>16</a:t>
            </a:fld>
            <a:endParaRPr lang="en-US" altLang="en-US" sz="1200"/>
          </a:p>
        </p:txBody>
      </p:sp>
      <p:sp>
        <p:nvSpPr>
          <p:cNvPr id="3891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8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fld id="{6CB06438-EA69-4E25-8AB5-45DE033A6E44}" type="slidenum">
              <a:rPr lang="en-US" smtClean="0"/>
              <a:pPr/>
              <a:t>17</a:t>
            </a:fld>
            <a:endParaRPr lang="en-US" smtClean="0"/>
          </a:p>
        </p:txBody>
      </p:sp>
      <p:sp>
        <p:nvSpPr>
          <p:cNvPr id="39939" name="Rectangle 6"/>
          <p:cNvSpPr txBox="1">
            <a:spLocks noGrp="1" noChangeArrowheads="1"/>
          </p:cNvSpPr>
          <p:nvPr/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en-US" altLang="en-US" sz="1200"/>
              <a:t>Võ Nhật Trường</a:t>
            </a:r>
          </a:p>
        </p:txBody>
      </p:sp>
      <p:sp>
        <p:nvSpPr>
          <p:cNvPr id="39940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/>
            <a:fld id="{085DE3D8-55E9-4B7B-9CD1-432FD8BFC6A8}" type="slidenum">
              <a:rPr lang="en-US" altLang="en-US" sz="1200"/>
              <a:pPr algn="r" eaLnBrk="1" hangingPunct="1"/>
              <a:t>17</a:t>
            </a:fld>
            <a:endParaRPr lang="en-US" altLang="en-US" sz="1200"/>
          </a:p>
        </p:txBody>
      </p:sp>
      <p:sp>
        <p:nvSpPr>
          <p:cNvPr id="3994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42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fld id="{99C60145-9E46-4ACC-A4D6-591C35BFB3F6}" type="slidenum">
              <a:rPr lang="en-US" smtClean="0"/>
              <a:pPr/>
              <a:t>18</a:t>
            </a:fld>
            <a:endParaRPr lang="en-US" smtClean="0"/>
          </a:p>
        </p:txBody>
      </p:sp>
      <p:sp>
        <p:nvSpPr>
          <p:cNvPr id="40963" name="Rectangle 6"/>
          <p:cNvSpPr txBox="1">
            <a:spLocks noGrp="1" noChangeArrowheads="1"/>
          </p:cNvSpPr>
          <p:nvPr/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en-US" altLang="en-US" sz="1200"/>
              <a:t>Võ Nhật Trường</a:t>
            </a:r>
          </a:p>
        </p:txBody>
      </p:sp>
      <p:sp>
        <p:nvSpPr>
          <p:cNvPr id="40964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/>
            <a:fld id="{8837E435-047D-42E8-83D7-0A79EE675FBE}" type="slidenum">
              <a:rPr lang="en-US" altLang="en-US" sz="1200"/>
              <a:pPr algn="r" eaLnBrk="1" hangingPunct="1"/>
              <a:t>18</a:t>
            </a:fld>
            <a:endParaRPr lang="en-US" altLang="en-US" sz="1200"/>
          </a:p>
        </p:txBody>
      </p:sp>
      <p:sp>
        <p:nvSpPr>
          <p:cNvPr id="4096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6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fld id="{A432BD22-47AC-4110-AA38-910E34C3E0C9}" type="slidenum">
              <a:rPr lang="en-US" smtClean="0"/>
              <a:pPr/>
              <a:t>21</a:t>
            </a:fld>
            <a:endParaRPr lang="en-US" smtClean="0"/>
          </a:p>
        </p:txBody>
      </p:sp>
      <p:sp>
        <p:nvSpPr>
          <p:cNvPr id="41987" name="Rectangle 6"/>
          <p:cNvSpPr txBox="1">
            <a:spLocks noGrp="1" noChangeArrowheads="1"/>
          </p:cNvSpPr>
          <p:nvPr/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en-US" altLang="en-US" sz="1200"/>
              <a:t>Võ Nhật Trường</a:t>
            </a:r>
          </a:p>
        </p:txBody>
      </p:sp>
      <p:sp>
        <p:nvSpPr>
          <p:cNvPr id="41988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/>
            <a:fld id="{8F5EF2EE-B0BA-4C2C-81AF-60627B0D8B24}" type="slidenum">
              <a:rPr lang="en-US" altLang="en-US" sz="1200"/>
              <a:pPr algn="r" eaLnBrk="1" hangingPunct="1"/>
              <a:t>21</a:t>
            </a:fld>
            <a:endParaRPr lang="en-US" altLang="en-US" sz="1200"/>
          </a:p>
        </p:txBody>
      </p:sp>
      <p:sp>
        <p:nvSpPr>
          <p:cNvPr id="4198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90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fld id="{829E31DD-8013-4469-9F87-9B7D264F79D2}" type="slidenum">
              <a:rPr lang="en-US" smtClean="0"/>
              <a:pPr/>
              <a:t>22</a:t>
            </a:fld>
            <a:endParaRPr lang="en-US" smtClean="0"/>
          </a:p>
        </p:txBody>
      </p:sp>
      <p:sp>
        <p:nvSpPr>
          <p:cNvPr id="43011" name="Rectangle 6"/>
          <p:cNvSpPr txBox="1">
            <a:spLocks noGrp="1" noChangeArrowheads="1"/>
          </p:cNvSpPr>
          <p:nvPr/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en-US" altLang="en-US" sz="1200"/>
              <a:t>Võ Nhật Trường</a:t>
            </a:r>
          </a:p>
        </p:txBody>
      </p:sp>
      <p:sp>
        <p:nvSpPr>
          <p:cNvPr id="43012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/>
            <a:fld id="{850C3781-51A1-409F-A2A1-24F0D5589F67}" type="slidenum">
              <a:rPr lang="en-US" altLang="en-US" sz="1200"/>
              <a:pPr algn="r" eaLnBrk="1" hangingPunct="1"/>
              <a:t>22</a:t>
            </a:fld>
            <a:endParaRPr lang="en-US" altLang="en-US" sz="1200"/>
          </a:p>
        </p:txBody>
      </p:sp>
      <p:sp>
        <p:nvSpPr>
          <p:cNvPr id="4301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4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fld id="{8217CC1B-F2F2-4148-84BF-7521C3194648}" type="slidenum">
              <a:rPr lang="en-US" smtClean="0"/>
              <a:pPr/>
              <a:t>5</a:t>
            </a:fld>
            <a:endParaRPr lang="en-US" smtClean="0"/>
          </a:p>
        </p:txBody>
      </p:sp>
      <p:sp>
        <p:nvSpPr>
          <p:cNvPr id="27651" name="Rectangle 6"/>
          <p:cNvSpPr txBox="1">
            <a:spLocks noGrp="1" noChangeArrowheads="1"/>
          </p:cNvSpPr>
          <p:nvPr/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en-US" altLang="en-US" sz="1200"/>
              <a:t>Võ Nhật Trường</a:t>
            </a:r>
          </a:p>
        </p:txBody>
      </p:sp>
      <p:sp>
        <p:nvSpPr>
          <p:cNvPr id="27652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/>
            <a:fld id="{05A2812B-48C9-4DC0-AB4E-760AB7F4530A}" type="slidenum">
              <a:rPr lang="en-US" altLang="en-US" sz="1200"/>
              <a:pPr algn="r" eaLnBrk="1" hangingPunct="1"/>
              <a:t>5</a:t>
            </a:fld>
            <a:endParaRPr lang="en-US" altLang="en-US" sz="1200"/>
          </a:p>
        </p:txBody>
      </p:sp>
      <p:sp>
        <p:nvSpPr>
          <p:cNvPr id="2765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4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fld id="{56A848DE-7444-4F98-AC78-457A7D8F16EB}" type="slidenum">
              <a:rPr lang="en-US" smtClean="0"/>
              <a:pPr/>
              <a:t>6</a:t>
            </a:fld>
            <a:endParaRPr lang="en-US" smtClean="0"/>
          </a:p>
        </p:txBody>
      </p:sp>
      <p:sp>
        <p:nvSpPr>
          <p:cNvPr id="28675" name="Rectangle 6"/>
          <p:cNvSpPr txBox="1">
            <a:spLocks noGrp="1" noChangeArrowheads="1"/>
          </p:cNvSpPr>
          <p:nvPr/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en-US" altLang="en-US" sz="1200"/>
              <a:t>Võ Nhật Trường</a:t>
            </a:r>
          </a:p>
        </p:txBody>
      </p:sp>
      <p:sp>
        <p:nvSpPr>
          <p:cNvPr id="28676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/>
            <a:fld id="{573797D2-A613-47A4-B50E-DB81099B54AF}" type="slidenum">
              <a:rPr lang="en-US" altLang="en-US" sz="1200"/>
              <a:pPr algn="r" eaLnBrk="1" hangingPunct="1"/>
              <a:t>6</a:t>
            </a:fld>
            <a:endParaRPr lang="en-US" altLang="en-US" sz="1200"/>
          </a:p>
        </p:txBody>
      </p:sp>
      <p:sp>
        <p:nvSpPr>
          <p:cNvPr id="2867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8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fld id="{697950FC-07AE-4A31-8700-48D334B2910B}" type="slidenum">
              <a:rPr lang="en-US" smtClean="0"/>
              <a:pPr/>
              <a:t>7</a:t>
            </a:fld>
            <a:endParaRPr lang="en-US" smtClean="0"/>
          </a:p>
        </p:txBody>
      </p:sp>
      <p:sp>
        <p:nvSpPr>
          <p:cNvPr id="29699" name="Rectangle 6"/>
          <p:cNvSpPr txBox="1">
            <a:spLocks noGrp="1" noChangeArrowheads="1"/>
          </p:cNvSpPr>
          <p:nvPr/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en-US" altLang="en-US" sz="1200"/>
              <a:t>Võ Nhật Trường</a:t>
            </a:r>
          </a:p>
        </p:txBody>
      </p:sp>
      <p:sp>
        <p:nvSpPr>
          <p:cNvPr id="29700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/>
            <a:fld id="{4AA12340-B00D-42FC-B355-557BE6969AA6}" type="slidenum">
              <a:rPr lang="en-US" altLang="en-US" sz="1200"/>
              <a:pPr algn="r" eaLnBrk="1" hangingPunct="1"/>
              <a:t>7</a:t>
            </a:fld>
            <a:endParaRPr lang="en-US" altLang="en-US" sz="1200"/>
          </a:p>
        </p:txBody>
      </p:sp>
      <p:sp>
        <p:nvSpPr>
          <p:cNvPr id="2970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702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fld id="{868426AE-1378-4303-8730-C63FFF6F1702}" type="slidenum">
              <a:rPr lang="en-US" smtClean="0"/>
              <a:pPr/>
              <a:t>8</a:t>
            </a:fld>
            <a:endParaRPr lang="en-US" smtClean="0"/>
          </a:p>
        </p:txBody>
      </p:sp>
      <p:sp>
        <p:nvSpPr>
          <p:cNvPr id="30723" name="Rectangle 6"/>
          <p:cNvSpPr txBox="1">
            <a:spLocks noGrp="1" noChangeArrowheads="1"/>
          </p:cNvSpPr>
          <p:nvPr/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en-US" altLang="en-US" sz="1200"/>
              <a:t>Võ Nhật Trường</a:t>
            </a:r>
          </a:p>
        </p:txBody>
      </p:sp>
      <p:sp>
        <p:nvSpPr>
          <p:cNvPr id="30724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/>
            <a:fld id="{5473449D-6237-49F0-A80A-CB973ADEBECE}" type="slidenum">
              <a:rPr lang="en-US" altLang="en-US" sz="1200"/>
              <a:pPr algn="r" eaLnBrk="1" hangingPunct="1"/>
              <a:t>8</a:t>
            </a:fld>
            <a:endParaRPr lang="en-US" altLang="en-US" sz="1200"/>
          </a:p>
        </p:txBody>
      </p:sp>
      <p:sp>
        <p:nvSpPr>
          <p:cNvPr id="3072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6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fld id="{9CD93B68-2EA8-4FA9-99AB-7E41C67A0BBF}" type="slidenum">
              <a:rPr lang="en-US" smtClean="0"/>
              <a:pPr/>
              <a:t>9</a:t>
            </a:fld>
            <a:endParaRPr lang="en-US" smtClean="0"/>
          </a:p>
        </p:txBody>
      </p:sp>
      <p:sp>
        <p:nvSpPr>
          <p:cNvPr id="31747" name="Rectangle 6"/>
          <p:cNvSpPr txBox="1">
            <a:spLocks noGrp="1" noChangeArrowheads="1"/>
          </p:cNvSpPr>
          <p:nvPr/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en-US" altLang="en-US" sz="1200"/>
              <a:t>Võ Nhật Trường</a:t>
            </a:r>
          </a:p>
        </p:txBody>
      </p:sp>
      <p:sp>
        <p:nvSpPr>
          <p:cNvPr id="31748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/>
            <a:fld id="{F8DDBCF1-5A0A-4B18-AD37-0352F199C8B7}" type="slidenum">
              <a:rPr lang="en-US" altLang="en-US" sz="1200"/>
              <a:pPr algn="r" eaLnBrk="1" hangingPunct="1"/>
              <a:t>9</a:t>
            </a:fld>
            <a:endParaRPr lang="en-US" altLang="en-US" sz="1200"/>
          </a:p>
        </p:txBody>
      </p:sp>
      <p:sp>
        <p:nvSpPr>
          <p:cNvPr id="3174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50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fld id="{AFD8A29C-2679-4CE2-9A17-ACF51A4945AF}" type="slidenum">
              <a:rPr lang="en-US" smtClean="0"/>
              <a:pPr/>
              <a:t>10</a:t>
            </a:fld>
            <a:endParaRPr lang="en-US" smtClean="0"/>
          </a:p>
        </p:txBody>
      </p:sp>
      <p:sp>
        <p:nvSpPr>
          <p:cNvPr id="32771" name="Rectangle 6"/>
          <p:cNvSpPr txBox="1">
            <a:spLocks noGrp="1" noChangeArrowheads="1"/>
          </p:cNvSpPr>
          <p:nvPr/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en-US" altLang="en-US" sz="1200"/>
              <a:t>Võ Nhật Trường</a:t>
            </a:r>
          </a:p>
        </p:txBody>
      </p:sp>
      <p:sp>
        <p:nvSpPr>
          <p:cNvPr id="32772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/>
            <a:fld id="{2F5B47E2-AB4D-4DF7-AC91-A5F45F2A9E9C}" type="slidenum">
              <a:rPr lang="en-US" altLang="en-US" sz="1200"/>
              <a:pPr algn="r" eaLnBrk="1" hangingPunct="1"/>
              <a:t>10</a:t>
            </a:fld>
            <a:endParaRPr lang="en-US" altLang="en-US" sz="1200"/>
          </a:p>
        </p:txBody>
      </p:sp>
      <p:sp>
        <p:nvSpPr>
          <p:cNvPr id="3277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4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fld id="{75C2BC72-437D-4063-B810-3AA1B8DD3845}" type="slidenum">
              <a:rPr lang="en-US" smtClean="0"/>
              <a:pPr/>
              <a:t>11</a:t>
            </a:fld>
            <a:endParaRPr lang="en-US" smtClean="0"/>
          </a:p>
        </p:txBody>
      </p:sp>
      <p:sp>
        <p:nvSpPr>
          <p:cNvPr id="33795" name="Rectangle 6"/>
          <p:cNvSpPr txBox="1">
            <a:spLocks noGrp="1" noChangeArrowheads="1"/>
          </p:cNvSpPr>
          <p:nvPr/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en-US" altLang="en-US" sz="1200"/>
              <a:t>Võ Nhật Trường</a:t>
            </a:r>
          </a:p>
        </p:txBody>
      </p:sp>
      <p:sp>
        <p:nvSpPr>
          <p:cNvPr id="33796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/>
            <a:fld id="{CC2B4BDA-D30C-4E3C-84B1-B4B374130F32}" type="slidenum">
              <a:rPr lang="en-US" altLang="en-US" sz="1200"/>
              <a:pPr algn="r" eaLnBrk="1" hangingPunct="1"/>
              <a:t>11</a:t>
            </a:fld>
            <a:endParaRPr lang="en-US" altLang="en-US" sz="1200"/>
          </a:p>
        </p:txBody>
      </p:sp>
      <p:sp>
        <p:nvSpPr>
          <p:cNvPr id="3379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8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fld id="{4B7978D4-19FE-4EA9-99BC-1FC343B74731}" type="slidenum">
              <a:rPr lang="en-US" smtClean="0"/>
              <a:pPr/>
              <a:t>12</a:t>
            </a:fld>
            <a:endParaRPr lang="en-US" smtClean="0"/>
          </a:p>
        </p:txBody>
      </p:sp>
      <p:sp>
        <p:nvSpPr>
          <p:cNvPr id="34819" name="Rectangle 6"/>
          <p:cNvSpPr txBox="1">
            <a:spLocks noGrp="1" noChangeArrowheads="1"/>
          </p:cNvSpPr>
          <p:nvPr/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en-US" altLang="en-US" sz="1200"/>
              <a:t>Võ Nhật Trường</a:t>
            </a:r>
          </a:p>
        </p:txBody>
      </p:sp>
      <p:sp>
        <p:nvSpPr>
          <p:cNvPr id="34820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/>
            <a:fld id="{A28B7FB5-8C9E-472A-8BDD-8AB62A4A9F4E}" type="slidenum">
              <a:rPr lang="en-US" altLang="en-US" sz="1200"/>
              <a:pPr algn="r" eaLnBrk="1" hangingPunct="1"/>
              <a:t>12</a:t>
            </a:fld>
            <a:endParaRPr lang="en-US" altLang="en-US" sz="1200"/>
          </a:p>
        </p:txBody>
      </p:sp>
      <p:sp>
        <p:nvSpPr>
          <p:cNvPr id="3482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22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3992A8-FBD7-4ED8-9ACB-E0805F35F9C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95175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088565D-E176-40AD-9EFD-746DE9D251B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01685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A5C6FC-A45E-4C1F-8A2C-0B09AB78500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60418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A6478A-ED5B-4128-B10B-36D82CD5FE9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72379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983AF7-02DC-4572-8572-80C196D64C7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81831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356C9E-E372-4733-993C-ACF08FB6003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16419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038784-1F4E-4262-84B7-553774E7F1A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83216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D7EB1E-AE8E-4F3B-89A9-64313752759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30557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0B3075-3CD4-4617-B512-4FCF7C62E4B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86702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7C95F1-65E0-4E5E-8539-8B2325BC772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54833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vi-VN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24E794-B2C5-4E0D-BE62-CE5A2787C60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10245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A8031E00-93A2-4871-A98C-A9BCDDD762E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400" y="1014413"/>
            <a:ext cx="9118600" cy="4548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Rounded Rectangular Callout 6"/>
          <p:cNvSpPr>
            <a:spLocks/>
          </p:cNvSpPr>
          <p:nvPr/>
        </p:nvSpPr>
        <p:spPr>
          <a:xfrm>
            <a:off x="300038" y="5822950"/>
            <a:ext cx="8569325" cy="577850"/>
          </a:xfrm>
          <a:prstGeom prst="wedgeRoundRectCallout">
            <a:avLst>
              <a:gd name="adj1" fmla="val 21008"/>
              <a:gd name="adj2" fmla="val -49433"/>
              <a:gd name="adj3" fmla="val 16667"/>
            </a:avLst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spAutoFit/>
          </a:bodyPr>
          <a:lstStyle/>
          <a:p>
            <a:pPr algn="ctr">
              <a:defRPr/>
            </a:pPr>
            <a:r>
              <a:rPr lang="en-US" sz="2800" b="1" dirty="0" err="1">
                <a:solidFill>
                  <a:srgbClr val="FF0000"/>
                </a:solidFill>
              </a:rPr>
              <a:t>Bảng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kết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quả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học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tập</a:t>
            </a:r>
            <a:endParaRPr lang="en-US" sz="2800" b="1" dirty="0">
              <a:solidFill>
                <a:srgbClr val="FF0000"/>
              </a:solidFill>
            </a:endParaRPr>
          </a:p>
        </p:txBody>
      </p:sp>
      <p:sp>
        <p:nvSpPr>
          <p:cNvPr id="3" name="Cloud Callout 2"/>
          <p:cNvSpPr/>
          <p:nvPr/>
        </p:nvSpPr>
        <p:spPr>
          <a:xfrm>
            <a:off x="1600200" y="2895600"/>
            <a:ext cx="4953000" cy="2108200"/>
          </a:xfrm>
          <a:prstGeom prst="cloudCallout">
            <a:avLst>
              <a:gd name="adj1" fmla="val 36471"/>
              <a:gd name="adj2" fmla="val 7029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spAutoFit/>
          </a:bodyPr>
          <a:lstStyle/>
          <a:p>
            <a:pPr algn="ctr">
              <a:defRPr/>
            </a:pPr>
            <a:r>
              <a:rPr 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Thông</a:t>
            </a:r>
            <a:r>
              <a:rPr lang="en-US" sz="28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tin </a:t>
            </a:r>
            <a:r>
              <a:rPr 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trên</a:t>
            </a:r>
            <a:r>
              <a:rPr lang="en-US" sz="28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trang</a:t>
            </a:r>
            <a:r>
              <a:rPr lang="en-US" sz="28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tính</a:t>
            </a:r>
            <a:r>
              <a:rPr lang="en-US" sz="28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được</a:t>
            </a:r>
            <a:r>
              <a:rPr lang="en-US" sz="28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trình</a:t>
            </a:r>
            <a:r>
              <a:rPr lang="en-US" sz="28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bày</a:t>
            </a:r>
            <a:r>
              <a:rPr lang="en-US" sz="28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như</a:t>
            </a:r>
            <a:r>
              <a:rPr lang="en-US" sz="28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thế</a:t>
            </a:r>
            <a:r>
              <a:rPr lang="en-US" sz="28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nào</a:t>
            </a:r>
            <a:r>
              <a:rPr lang="en-US" sz="28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?</a:t>
            </a:r>
          </a:p>
        </p:txBody>
      </p:sp>
      <p:sp>
        <p:nvSpPr>
          <p:cNvPr id="6" name="Cloud Callout 5"/>
          <p:cNvSpPr/>
          <p:nvPr/>
        </p:nvSpPr>
        <p:spPr>
          <a:xfrm>
            <a:off x="1752600" y="2971800"/>
            <a:ext cx="5105400" cy="2108200"/>
          </a:xfrm>
          <a:prstGeom prst="cloudCallout">
            <a:avLst>
              <a:gd name="adj1" fmla="val 36471"/>
              <a:gd name="adj2" fmla="val 7029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spAutoFit/>
          </a:bodyPr>
          <a:lstStyle/>
          <a:p>
            <a:pPr algn="ctr">
              <a:defRPr/>
            </a:pPr>
            <a:r>
              <a:rPr 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Mỗi</a:t>
            </a:r>
            <a:r>
              <a:rPr lang="en-US" sz="28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hàng</a:t>
            </a:r>
            <a:r>
              <a:rPr lang="en-US" sz="28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, </a:t>
            </a:r>
            <a:r>
              <a:rPr 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cột</a:t>
            </a:r>
            <a:r>
              <a:rPr lang="en-US" sz="28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cho</a:t>
            </a:r>
            <a:r>
              <a:rPr lang="en-US" sz="28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em</a:t>
            </a:r>
            <a:r>
              <a:rPr lang="en-US" sz="28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thông</a:t>
            </a:r>
            <a:r>
              <a:rPr lang="en-US" sz="28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tin </a:t>
            </a:r>
            <a:r>
              <a:rPr 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có</a:t>
            </a:r>
            <a:r>
              <a:rPr lang="en-US" sz="28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cùng</a:t>
            </a:r>
            <a:r>
              <a:rPr lang="en-US" sz="28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loại</a:t>
            </a:r>
            <a:r>
              <a:rPr lang="en-US" sz="28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hay </a:t>
            </a:r>
            <a:r>
              <a:rPr 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không</a:t>
            </a:r>
            <a:r>
              <a:rPr lang="en-US" sz="28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?</a:t>
            </a:r>
          </a:p>
        </p:txBody>
      </p:sp>
      <p:sp>
        <p:nvSpPr>
          <p:cNvPr id="8" name="Cloud Callout 7"/>
          <p:cNvSpPr/>
          <p:nvPr/>
        </p:nvSpPr>
        <p:spPr>
          <a:xfrm>
            <a:off x="1905000" y="3124200"/>
            <a:ext cx="5105400" cy="2108200"/>
          </a:xfrm>
          <a:prstGeom prst="cloudCallout">
            <a:avLst>
              <a:gd name="adj1" fmla="val 36471"/>
              <a:gd name="adj2" fmla="val 7029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spAutoFit/>
          </a:bodyPr>
          <a:lstStyle/>
          <a:p>
            <a:pPr algn="ctr">
              <a:defRPr/>
            </a:pPr>
            <a:r>
              <a:rPr 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Môn</a:t>
            </a:r>
            <a:r>
              <a:rPr lang="en-US" sz="28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nào</a:t>
            </a:r>
            <a:r>
              <a:rPr lang="en-US" sz="28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là</a:t>
            </a:r>
            <a:r>
              <a:rPr lang="en-US" sz="28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môn</a:t>
            </a:r>
            <a:r>
              <a:rPr lang="en-US" sz="28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em</a:t>
            </a:r>
            <a:r>
              <a:rPr lang="en-US" sz="28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có</a:t>
            </a:r>
            <a:r>
              <a:rPr lang="en-US" sz="28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điểm</a:t>
            </a:r>
            <a:r>
              <a:rPr lang="en-US" sz="28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tổng</a:t>
            </a:r>
            <a:r>
              <a:rPr lang="en-US" sz="28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kết</a:t>
            </a:r>
            <a:r>
              <a:rPr lang="en-US" sz="28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cao</a:t>
            </a:r>
            <a:r>
              <a:rPr lang="en-US" sz="28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nhất</a:t>
            </a:r>
            <a:r>
              <a:rPr lang="en-US" sz="28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, </a:t>
            </a:r>
            <a:r>
              <a:rPr 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thấp</a:t>
            </a:r>
            <a:r>
              <a:rPr lang="en-US" sz="28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nhất</a:t>
            </a:r>
            <a:r>
              <a:rPr lang="en-US" sz="28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?</a:t>
            </a:r>
          </a:p>
        </p:txBody>
      </p:sp>
      <p:sp>
        <p:nvSpPr>
          <p:cNvPr id="9" name="Cloud Callout 8"/>
          <p:cNvSpPr/>
          <p:nvPr/>
        </p:nvSpPr>
        <p:spPr>
          <a:xfrm>
            <a:off x="2057400" y="3276600"/>
            <a:ext cx="5105400" cy="2108200"/>
          </a:xfrm>
          <a:prstGeom prst="cloudCallout">
            <a:avLst>
              <a:gd name="adj1" fmla="val 36471"/>
              <a:gd name="adj2" fmla="val 7029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spAutoFit/>
          </a:bodyPr>
          <a:lstStyle/>
          <a:p>
            <a:pPr algn="ctr">
              <a:defRPr/>
            </a:pPr>
            <a:r>
              <a:rPr 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Điểm</a:t>
            </a:r>
            <a:r>
              <a:rPr lang="en-US" sz="28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cao</a:t>
            </a:r>
            <a:r>
              <a:rPr lang="en-US" sz="28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nhất</a:t>
            </a:r>
            <a:r>
              <a:rPr lang="en-US" sz="28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của</a:t>
            </a:r>
            <a:r>
              <a:rPr lang="en-US" sz="28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môn</a:t>
            </a:r>
            <a:r>
              <a:rPr lang="en-US" sz="28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Toán</a:t>
            </a:r>
            <a:r>
              <a:rPr lang="en-US" sz="28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là</a:t>
            </a:r>
            <a:r>
              <a:rPr lang="en-US" sz="28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mấy</a:t>
            </a:r>
            <a:r>
              <a:rPr lang="en-US" sz="28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điểm</a:t>
            </a:r>
            <a:r>
              <a:rPr lang="en-US" sz="28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?</a:t>
            </a:r>
          </a:p>
        </p:txBody>
      </p:sp>
      <p:sp>
        <p:nvSpPr>
          <p:cNvPr id="10" name="Rounded Rectangular Callout 9"/>
          <p:cNvSpPr>
            <a:spLocks/>
          </p:cNvSpPr>
          <p:nvPr/>
        </p:nvSpPr>
        <p:spPr>
          <a:xfrm>
            <a:off x="173038" y="5567363"/>
            <a:ext cx="8818562" cy="1055687"/>
          </a:xfrm>
          <a:prstGeom prst="wedgeRoundRectCallout">
            <a:avLst>
              <a:gd name="adj1" fmla="val 21008"/>
              <a:gd name="adj2" fmla="val -49433"/>
              <a:gd name="adj3" fmla="val 16667"/>
            </a:avLst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spAutoFit/>
          </a:bodyPr>
          <a:lstStyle/>
          <a:p>
            <a:pPr algn="ctr">
              <a:defRPr/>
            </a:pPr>
            <a:r>
              <a:rPr lang="en-US" sz="2800" b="1" dirty="0" err="1">
                <a:solidFill>
                  <a:srgbClr val="FF0000"/>
                </a:solidFill>
              </a:rPr>
              <a:t>Mỗi</a:t>
            </a:r>
            <a:r>
              <a:rPr lang="en-US" sz="2800" b="1" dirty="0">
                <a:solidFill>
                  <a:srgbClr val="FF0000"/>
                </a:solidFill>
              </a:rPr>
              <a:t> ô </a:t>
            </a:r>
            <a:r>
              <a:rPr lang="en-US" sz="2800" b="1" dirty="0" err="1">
                <a:solidFill>
                  <a:srgbClr val="FF0000"/>
                </a:solidFill>
              </a:rPr>
              <a:t>trên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trang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tính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đều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cho</a:t>
            </a:r>
            <a:r>
              <a:rPr lang="en-US" sz="2800" b="1" dirty="0">
                <a:solidFill>
                  <a:srgbClr val="FF0000"/>
                </a:solidFill>
              </a:rPr>
              <a:t> ta </a:t>
            </a:r>
            <a:r>
              <a:rPr lang="en-US" sz="2800" b="1" dirty="0" err="1">
                <a:solidFill>
                  <a:srgbClr val="FF0000"/>
                </a:solidFill>
              </a:rPr>
              <a:t>thông</a:t>
            </a:r>
            <a:r>
              <a:rPr lang="en-US" sz="2800" b="1" dirty="0">
                <a:solidFill>
                  <a:srgbClr val="FF0000"/>
                </a:solidFill>
              </a:rPr>
              <a:t> tin </a:t>
            </a:r>
            <a:r>
              <a:rPr lang="en-US" sz="2800" b="1" dirty="0" err="1">
                <a:solidFill>
                  <a:srgbClr val="FF0000"/>
                </a:solidFill>
              </a:rPr>
              <a:t>hoàn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toàn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xác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định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tùy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theo</a:t>
            </a:r>
            <a:r>
              <a:rPr lang="en-US" sz="2800" b="1" dirty="0">
                <a:solidFill>
                  <a:srgbClr val="FF0000"/>
                </a:solidFill>
              </a:rPr>
              <a:t> ô </a:t>
            </a:r>
            <a:r>
              <a:rPr lang="en-US" sz="2800" b="1" dirty="0" err="1">
                <a:solidFill>
                  <a:srgbClr val="FF0000"/>
                </a:solidFill>
              </a:rPr>
              <a:t>đó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nằm</a:t>
            </a:r>
            <a:r>
              <a:rPr lang="en-US" sz="2800" b="1" dirty="0">
                <a:solidFill>
                  <a:srgbClr val="FF0000"/>
                </a:solidFill>
              </a:rPr>
              <a:t> ở </a:t>
            </a:r>
            <a:r>
              <a:rPr lang="en-US" sz="2800" b="1" dirty="0" err="1">
                <a:solidFill>
                  <a:srgbClr val="FF0000"/>
                </a:solidFill>
              </a:rPr>
              <a:t>hàng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nào</a:t>
            </a:r>
            <a:r>
              <a:rPr lang="en-US" sz="2800" b="1" dirty="0">
                <a:solidFill>
                  <a:srgbClr val="FF0000"/>
                </a:solidFill>
              </a:rPr>
              <a:t>, </a:t>
            </a:r>
            <a:r>
              <a:rPr lang="en-US" sz="2800" b="1" dirty="0" err="1">
                <a:solidFill>
                  <a:srgbClr val="FF0000"/>
                </a:solidFill>
              </a:rPr>
              <a:t>cột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nào</a:t>
            </a:r>
            <a:endParaRPr lang="en-US" sz="2800" b="1" dirty="0">
              <a:solidFill>
                <a:srgbClr val="FF0000"/>
              </a:solidFill>
            </a:endParaRPr>
          </a:p>
        </p:txBody>
      </p:sp>
      <p:grpSp>
        <p:nvGrpSpPr>
          <p:cNvPr id="2057" name="Group 10"/>
          <p:cNvGrpSpPr>
            <a:grpSpLocks/>
          </p:cNvGrpSpPr>
          <p:nvPr/>
        </p:nvGrpSpPr>
        <p:grpSpPr bwMode="auto">
          <a:xfrm>
            <a:off x="0" y="0"/>
            <a:ext cx="9144000" cy="914400"/>
            <a:chOff x="0" y="0"/>
            <a:chExt cx="5760" cy="576"/>
          </a:xfrm>
        </p:grpSpPr>
        <p:sp>
          <p:nvSpPr>
            <p:cNvPr id="2058" name="Rectangle 12"/>
            <p:cNvSpPr>
              <a:spLocks noChangeArrowheads="1"/>
            </p:cNvSpPr>
            <p:nvPr/>
          </p:nvSpPr>
          <p:spPr bwMode="auto">
            <a:xfrm>
              <a:off x="0" y="0"/>
              <a:ext cx="5760" cy="576"/>
            </a:xfrm>
            <a:prstGeom prst="rect">
              <a:avLst/>
            </a:prstGeom>
            <a:solidFill>
              <a:srgbClr val="00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vi-VN" sz="2400"/>
            </a:p>
          </p:txBody>
        </p:sp>
        <p:sp>
          <p:nvSpPr>
            <p:cNvPr id="2059" name="WordArt 14"/>
            <p:cNvSpPr>
              <a:spLocks noChangeArrowheads="1" noChangeShapeType="1" noTextEdit="1"/>
            </p:cNvSpPr>
            <p:nvPr/>
          </p:nvSpPr>
          <p:spPr bwMode="auto">
            <a:xfrm>
              <a:off x="16" y="96"/>
              <a:ext cx="5696" cy="480"/>
            </a:xfrm>
            <a:prstGeom prst="rect">
              <a:avLst/>
            </a:prstGeom>
          </p:spPr>
          <p:txBody>
            <a:bodyPr wrap="none" fromWordArt="1">
              <a:prstTxWarp prst="textDeflate">
                <a:avLst>
                  <a:gd name="adj" fmla="val 0"/>
                </a:avLst>
              </a:prstTxWarp>
            </a:bodyPr>
            <a:lstStyle/>
            <a:p>
              <a:pPr algn="ctr"/>
              <a:r>
                <a:rPr lang="en-US" sz="3200" kern="10">
                  <a:ln w="9525">
                    <a:solidFill>
                      <a:srgbClr val="FF0000"/>
                    </a:solidFill>
                    <a:round/>
                    <a:headEnd/>
                    <a:tailEnd/>
                  </a:ln>
                  <a:solidFill>
                    <a:srgbClr val="FF0000"/>
                  </a:solidFill>
                  <a:latin typeface="Times New Roman"/>
                  <a:cs typeface="Times New Roman"/>
                </a:rPr>
                <a:t>Bài 2: CÁC THÀNH PHẦN CHÍNH VÀ DỮ LIỆU TRÊN TRANG TÍNH</a:t>
              </a: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1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53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1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53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1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1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3" grpId="1" animBg="1"/>
      <p:bldP spid="6" grpId="0" animBg="1"/>
      <p:bldP spid="6" grpId="1" animBg="1"/>
      <p:bldP spid="8" grpId="0" animBg="1"/>
      <p:bldP spid="8" grpId="1" animBg="1"/>
      <p:bldP spid="9" grpId="0" animBg="1"/>
      <p:bldP spid="9" grpId="1" animBg="1"/>
      <p:bldP spid="10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blipFill dpi="0" rotWithShape="1">
          <a:blip r:embed="rId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 Box 12"/>
          <p:cNvSpPr txBox="1">
            <a:spLocks noChangeArrowheads="1"/>
          </p:cNvSpPr>
          <p:nvPr/>
        </p:nvSpPr>
        <p:spPr bwMode="auto">
          <a:xfrm>
            <a:off x="190500" y="1508125"/>
            <a:ext cx="8763000" cy="5262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vi-VN" altLang="en-US" sz="2800" b="1">
                <a:solidFill>
                  <a:srgbClr val="FF0000"/>
                </a:solidFill>
                <a:sym typeface="Wingdings" pitchFamily="2" charset="2"/>
              </a:rPr>
              <a:t></a:t>
            </a:r>
            <a:r>
              <a:rPr lang="en-US" altLang="en-US" sz="2800"/>
              <a:t> </a:t>
            </a:r>
            <a:r>
              <a:rPr lang="en-US" altLang="en-US" sz="2800">
                <a:solidFill>
                  <a:srgbClr val="0000FF"/>
                </a:solidFill>
              </a:rPr>
              <a:t>Các thành phần chính</a:t>
            </a:r>
            <a:r>
              <a:rPr lang="en-US" altLang="en-US" sz="2800">
                <a:solidFill>
                  <a:srgbClr val="FF0000"/>
                </a:solidFill>
              </a:rPr>
              <a:t>: </a:t>
            </a:r>
            <a:r>
              <a:rPr lang="en-US" altLang="en-US" sz="2800"/>
              <a:t>các hàng, các cột, các ô tính, hộp tên, khối, thanh công thức.</a:t>
            </a:r>
          </a:p>
          <a:p>
            <a:pPr eaLnBrk="1" hangingPunct="1"/>
            <a:r>
              <a:rPr lang="vi-VN" altLang="en-US" sz="2800" b="1">
                <a:solidFill>
                  <a:srgbClr val="FF0000"/>
                </a:solidFill>
                <a:sym typeface="Wingdings" pitchFamily="2" charset="2"/>
              </a:rPr>
              <a:t></a:t>
            </a:r>
            <a:r>
              <a:rPr lang="en-US" altLang="en-US" sz="2800"/>
              <a:t> </a:t>
            </a:r>
            <a:r>
              <a:rPr lang="en-US" altLang="en-US" sz="2800">
                <a:solidFill>
                  <a:srgbClr val="0000FF"/>
                </a:solidFill>
              </a:rPr>
              <a:t>Hộp tên</a:t>
            </a:r>
            <a:r>
              <a:rPr lang="en-US" altLang="en-US" sz="2800"/>
              <a:t>: Ở bên trái thanh công thức, hiển thị địa chỉ của ô được chọn.</a:t>
            </a:r>
          </a:p>
          <a:p>
            <a:pPr eaLnBrk="1" hangingPunct="1"/>
            <a:r>
              <a:rPr lang="vi-VN" altLang="en-US" sz="2800" b="1">
                <a:solidFill>
                  <a:srgbClr val="FF0000"/>
                </a:solidFill>
                <a:sym typeface="Wingdings" pitchFamily="2" charset="2"/>
              </a:rPr>
              <a:t></a:t>
            </a:r>
            <a:r>
              <a:rPr lang="en-US" altLang="en-US" sz="2800"/>
              <a:t> </a:t>
            </a:r>
            <a:r>
              <a:rPr lang="en-US" altLang="en-US" sz="2800">
                <a:solidFill>
                  <a:srgbClr val="0000FF"/>
                </a:solidFill>
              </a:rPr>
              <a:t>Khối</a:t>
            </a:r>
            <a:r>
              <a:rPr lang="en-US" altLang="en-US" sz="2800"/>
              <a:t>: là nhóm các ô liền kề nhau tạo thành hình chữ nhật. Khối có thể là một ô, một hàng, một cột hay một phần của hàng hoặc cột.</a:t>
            </a:r>
          </a:p>
          <a:p>
            <a:pPr eaLnBrk="1" hangingPunct="1"/>
            <a:r>
              <a:rPr lang="vi-VN" altLang="en-US" sz="2800" b="1">
                <a:solidFill>
                  <a:srgbClr val="FF0000"/>
                </a:solidFill>
                <a:sym typeface="Wingdings" pitchFamily="2" charset="2"/>
              </a:rPr>
              <a:t></a:t>
            </a:r>
            <a:r>
              <a:rPr lang="en-US" altLang="en-US" sz="2800"/>
              <a:t> </a:t>
            </a:r>
            <a:r>
              <a:rPr lang="en-US" altLang="en-US" sz="2800">
                <a:solidFill>
                  <a:srgbClr val="0000FF"/>
                </a:solidFill>
              </a:rPr>
              <a:t>Địa chỉ của Khối</a:t>
            </a:r>
            <a:r>
              <a:rPr lang="en-US" altLang="en-US" sz="2800"/>
              <a:t>: là cặp địa chỉ của ô trên cùng bên trái và ô dưới cùng bên phải được phân cách bằng dấu 2chấm (</a:t>
            </a:r>
            <a:r>
              <a:rPr lang="en-US" altLang="en-US" sz="2800">
                <a:sym typeface="Wingdings" pitchFamily="2" charset="2"/>
              </a:rPr>
              <a:t>:). Ví dụ:  </a:t>
            </a:r>
            <a:r>
              <a:rPr lang="en-US" altLang="en-US" sz="2800">
                <a:solidFill>
                  <a:srgbClr val="0000FF"/>
                </a:solidFill>
                <a:sym typeface="Wingdings" pitchFamily="2" charset="2"/>
              </a:rPr>
              <a:t>C2:D3</a:t>
            </a:r>
          </a:p>
          <a:p>
            <a:pPr eaLnBrk="1" hangingPunct="1"/>
            <a:r>
              <a:rPr lang="vi-VN" altLang="en-US" sz="2800" b="1">
                <a:solidFill>
                  <a:srgbClr val="FF0000"/>
                </a:solidFill>
                <a:sym typeface="Wingdings" pitchFamily="2" charset="2"/>
              </a:rPr>
              <a:t></a:t>
            </a:r>
            <a:r>
              <a:rPr lang="en-US" altLang="en-US" sz="2800"/>
              <a:t> </a:t>
            </a:r>
            <a:r>
              <a:rPr lang="en-US" altLang="en-US" sz="2800">
                <a:solidFill>
                  <a:srgbClr val="0000FF"/>
                </a:solidFill>
              </a:rPr>
              <a:t>Thanh công thức</a:t>
            </a:r>
            <a:r>
              <a:rPr lang="en-US" altLang="en-US" sz="2800"/>
              <a:t>: cho biết nội dung của ô đang được chọn.</a:t>
            </a:r>
          </a:p>
        </p:txBody>
      </p:sp>
      <p:sp>
        <p:nvSpPr>
          <p:cNvPr id="11267" name="Rectangle 11"/>
          <p:cNvSpPr>
            <a:spLocks noChangeArrowheads="1"/>
          </p:cNvSpPr>
          <p:nvPr/>
        </p:nvSpPr>
        <p:spPr bwMode="auto">
          <a:xfrm>
            <a:off x="-38100" y="923925"/>
            <a:ext cx="86487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pPr eaLnBrk="1" hangingPunct="1"/>
            <a:r>
              <a:rPr lang="en-US" altLang="en-US" sz="3200" b="1">
                <a:solidFill>
                  <a:srgbClr val="FF0000"/>
                </a:solidFill>
              </a:rPr>
              <a:t>  2. Các thành phần chính trên trang tính </a:t>
            </a:r>
          </a:p>
        </p:txBody>
      </p:sp>
      <p:sp>
        <p:nvSpPr>
          <p:cNvPr id="11268" name="Rectangle 8"/>
          <p:cNvSpPr>
            <a:spLocks noChangeArrowheads="1"/>
          </p:cNvSpPr>
          <p:nvPr/>
        </p:nvSpPr>
        <p:spPr bwMode="auto">
          <a:xfrm>
            <a:off x="0" y="0"/>
            <a:ext cx="9144000" cy="990600"/>
          </a:xfrm>
          <a:prstGeom prst="rect">
            <a:avLst/>
          </a:prstGeom>
          <a:solidFill>
            <a:srgbClr val="00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endParaRPr lang="vi-VN" sz="2400"/>
          </a:p>
        </p:txBody>
      </p:sp>
      <p:sp>
        <p:nvSpPr>
          <p:cNvPr id="11269" name="WordArt 14"/>
          <p:cNvSpPr>
            <a:spLocks noChangeArrowheads="1" noChangeShapeType="1" noTextEdit="1"/>
          </p:cNvSpPr>
          <p:nvPr/>
        </p:nvSpPr>
        <p:spPr bwMode="auto">
          <a:xfrm>
            <a:off x="25400" y="152400"/>
            <a:ext cx="9042400" cy="762000"/>
          </a:xfrm>
          <a:prstGeom prst="rect">
            <a:avLst/>
          </a:prstGeom>
        </p:spPr>
        <p:txBody>
          <a:bodyPr wrap="none" fromWordArt="1">
            <a:prstTxWarp prst="textDeflate">
              <a:avLst>
                <a:gd name="adj" fmla="val 0"/>
              </a:avLst>
            </a:prstTxWarp>
          </a:bodyPr>
          <a:lstStyle/>
          <a:p>
            <a:pPr algn="ctr"/>
            <a:r>
              <a:rPr lang="en-US" sz="32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Times New Roman"/>
                <a:cs typeface="Times New Roman"/>
              </a:rPr>
              <a:t>Bài 2: CÁC THÀNH PHẦN CHÍNH VÀ DỮ LIỆU TRÊN TRANG TÍNH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11"/>
          <p:cNvSpPr>
            <a:spLocks noGrp="1" noChangeArrowheads="1"/>
          </p:cNvSpPr>
          <p:nvPr>
            <p:ph type="title" idx="4294967295"/>
          </p:nvPr>
        </p:nvSpPr>
        <p:spPr>
          <a:xfrm>
            <a:off x="838200" y="1193800"/>
            <a:ext cx="6858000" cy="558800"/>
          </a:xfrm>
          <a:solidFill>
            <a:srgbClr val="CCFF99"/>
          </a:solidFill>
          <a:ln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fr-FR" altLang="en-US" sz="3000" b="1" smtClean="0">
                <a:solidFill>
                  <a:srgbClr val="FF0000"/>
                </a:solidFill>
              </a:rPr>
              <a:t>Số trang tính trên một bảng tính là:</a:t>
            </a:r>
            <a:endParaRPr lang="en-US" altLang="en-US" sz="3000" b="1" smtClean="0">
              <a:solidFill>
                <a:srgbClr val="FF0000"/>
              </a:solidFill>
            </a:endParaRPr>
          </a:p>
        </p:txBody>
      </p:sp>
      <p:sp>
        <p:nvSpPr>
          <p:cNvPr id="12291" name="Text Box 13"/>
          <p:cNvSpPr txBox="1">
            <a:spLocks noChangeArrowheads="1"/>
          </p:cNvSpPr>
          <p:nvPr/>
        </p:nvSpPr>
        <p:spPr bwMode="auto">
          <a:xfrm>
            <a:off x="1524000" y="2362200"/>
            <a:ext cx="59436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fr-FR" altLang="en-US" sz="3200" b="1"/>
              <a:t>A. Chỉ có một trang tính.</a:t>
            </a:r>
            <a:endParaRPr lang="en-US" altLang="en-US" sz="3200" b="1"/>
          </a:p>
        </p:txBody>
      </p:sp>
      <p:sp>
        <p:nvSpPr>
          <p:cNvPr id="12292" name="Text Box 15"/>
          <p:cNvSpPr txBox="1">
            <a:spLocks noChangeArrowheads="1"/>
          </p:cNvSpPr>
          <p:nvPr/>
        </p:nvSpPr>
        <p:spPr bwMode="auto">
          <a:xfrm>
            <a:off x="1524000" y="3352800"/>
            <a:ext cx="59436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fr-FR" altLang="en-US" sz="3200" b="1"/>
              <a:t>B. Chỉ có ba trang tính</a:t>
            </a:r>
            <a:endParaRPr lang="en-US" altLang="en-US" sz="3200" b="1"/>
          </a:p>
        </p:txBody>
      </p:sp>
      <p:sp>
        <p:nvSpPr>
          <p:cNvPr id="12293" name="Text Box 17"/>
          <p:cNvSpPr txBox="1">
            <a:spLocks noChangeArrowheads="1"/>
          </p:cNvSpPr>
          <p:nvPr/>
        </p:nvSpPr>
        <p:spPr bwMode="auto">
          <a:xfrm>
            <a:off x="1524000" y="4343400"/>
            <a:ext cx="58674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fr-FR" altLang="en-US" sz="3200" b="1"/>
              <a:t>C. Có thể có nhiều trang tính.</a:t>
            </a:r>
            <a:endParaRPr lang="en-US" altLang="en-US" sz="3200" b="1"/>
          </a:p>
        </p:txBody>
      </p:sp>
      <p:sp>
        <p:nvSpPr>
          <p:cNvPr id="12294" name="Text Box 19"/>
          <p:cNvSpPr txBox="1">
            <a:spLocks noChangeArrowheads="1"/>
          </p:cNvSpPr>
          <p:nvPr/>
        </p:nvSpPr>
        <p:spPr bwMode="auto">
          <a:xfrm>
            <a:off x="1524000" y="5334000"/>
            <a:ext cx="59436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fr-FR" altLang="en-US" sz="3200" b="1"/>
              <a:t>D. Có 100 trang tính.</a:t>
            </a:r>
            <a:endParaRPr lang="en-US" altLang="en-US" sz="3200" b="1"/>
          </a:p>
        </p:txBody>
      </p:sp>
      <p:sp>
        <p:nvSpPr>
          <p:cNvPr id="15380" name="Oval 20"/>
          <p:cNvSpPr>
            <a:spLocks noChangeArrowheads="1"/>
          </p:cNvSpPr>
          <p:nvPr/>
        </p:nvSpPr>
        <p:spPr bwMode="auto">
          <a:xfrm>
            <a:off x="1538288" y="4392613"/>
            <a:ext cx="533400" cy="533400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eaLnBrk="1" hangingPunct="1"/>
            <a:endParaRPr lang="vi-VN" altLang="en-US" b="1"/>
          </a:p>
        </p:txBody>
      </p:sp>
      <p:sp>
        <p:nvSpPr>
          <p:cNvPr id="12296" name="Rectangle 11"/>
          <p:cNvSpPr>
            <a:spLocks noChangeArrowheads="1"/>
          </p:cNvSpPr>
          <p:nvPr/>
        </p:nvSpPr>
        <p:spPr bwMode="auto">
          <a:xfrm>
            <a:off x="0" y="0"/>
            <a:ext cx="9144000" cy="990600"/>
          </a:xfrm>
          <a:prstGeom prst="rect">
            <a:avLst/>
          </a:prstGeom>
          <a:solidFill>
            <a:srgbClr val="00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endParaRPr lang="vi-VN" sz="2400"/>
          </a:p>
        </p:txBody>
      </p:sp>
      <p:sp>
        <p:nvSpPr>
          <p:cNvPr id="12297" name="WordArt 14"/>
          <p:cNvSpPr>
            <a:spLocks noChangeArrowheads="1" noChangeShapeType="1" noTextEdit="1"/>
          </p:cNvSpPr>
          <p:nvPr/>
        </p:nvSpPr>
        <p:spPr bwMode="auto">
          <a:xfrm>
            <a:off x="25400" y="152400"/>
            <a:ext cx="9042400" cy="762000"/>
          </a:xfrm>
          <a:prstGeom prst="rect">
            <a:avLst/>
          </a:prstGeom>
        </p:spPr>
        <p:txBody>
          <a:bodyPr wrap="none" fromWordArt="1">
            <a:prstTxWarp prst="textDeflate">
              <a:avLst>
                <a:gd name="adj" fmla="val 0"/>
              </a:avLst>
            </a:prstTxWarp>
          </a:bodyPr>
          <a:lstStyle/>
          <a:p>
            <a:pPr algn="ctr"/>
            <a:r>
              <a:rPr lang="en-US" sz="32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Times New Roman"/>
                <a:cs typeface="Times New Roman"/>
              </a:rPr>
              <a:t>Bài 2: CÁC THÀNH PHẦN CHÍNH VÀ DỮ LIỆU TRÊN TRANG TÍNH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153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80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Text Box 12"/>
          <p:cNvSpPr txBox="1">
            <a:spLocks noChangeArrowheads="1"/>
          </p:cNvSpPr>
          <p:nvPr/>
        </p:nvSpPr>
        <p:spPr bwMode="auto">
          <a:xfrm>
            <a:off x="1295400" y="4343400"/>
            <a:ext cx="7467600" cy="523875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fr-FR" altLang="en-US" sz="2800" b="0" dirty="0">
                <a:latin typeface="+mn-lt"/>
              </a:rPr>
              <a:t>C</a:t>
            </a:r>
            <a:r>
              <a:rPr lang="fr-FR" altLang="en-US" sz="2800" b="0" dirty="0" smtClean="0">
                <a:latin typeface="+mn-lt"/>
              </a:rPr>
              <a:t>. </a:t>
            </a:r>
            <a:r>
              <a:rPr lang="fr-FR" altLang="en-US" sz="2800" b="0" dirty="0" err="1" smtClean="0">
                <a:latin typeface="+mn-lt"/>
              </a:rPr>
              <a:t>Công</a:t>
            </a:r>
            <a:r>
              <a:rPr lang="fr-FR" altLang="en-US" sz="2800" b="0" dirty="0" smtClean="0">
                <a:latin typeface="+mn-lt"/>
              </a:rPr>
              <a:t> </a:t>
            </a:r>
            <a:r>
              <a:rPr lang="fr-FR" altLang="en-US" sz="2800" b="0" dirty="0" err="1" smtClean="0">
                <a:latin typeface="+mn-lt"/>
              </a:rPr>
              <a:t>thức</a:t>
            </a:r>
            <a:r>
              <a:rPr lang="fr-FR" altLang="en-US" sz="2800" b="0" dirty="0" smtClean="0">
                <a:latin typeface="+mn-lt"/>
              </a:rPr>
              <a:t> </a:t>
            </a:r>
            <a:r>
              <a:rPr lang="fr-FR" altLang="en-US" sz="2800" b="0" dirty="0" err="1" smtClean="0">
                <a:latin typeface="+mn-lt"/>
              </a:rPr>
              <a:t>của</a:t>
            </a:r>
            <a:r>
              <a:rPr lang="fr-FR" altLang="en-US" sz="2800" b="0" dirty="0" smtClean="0">
                <a:latin typeface="+mn-lt"/>
              </a:rPr>
              <a:t> ô </a:t>
            </a:r>
            <a:r>
              <a:rPr lang="fr-FR" altLang="en-US" sz="2800" b="0" dirty="0" err="1" smtClean="0">
                <a:latin typeface="+mn-lt"/>
              </a:rPr>
              <a:t>đang</a:t>
            </a:r>
            <a:r>
              <a:rPr lang="fr-FR" altLang="en-US" sz="2800" b="0" dirty="0" smtClean="0">
                <a:latin typeface="+mn-lt"/>
              </a:rPr>
              <a:t> </a:t>
            </a:r>
            <a:r>
              <a:rPr lang="fr-FR" altLang="en-US" sz="2800" b="0" dirty="0" err="1" smtClean="0">
                <a:latin typeface="+mn-lt"/>
              </a:rPr>
              <a:t>được</a:t>
            </a:r>
            <a:r>
              <a:rPr lang="fr-FR" altLang="en-US" sz="2800" b="0" dirty="0" smtClean="0">
                <a:latin typeface="+mn-lt"/>
              </a:rPr>
              <a:t> </a:t>
            </a:r>
            <a:r>
              <a:rPr lang="fr-FR" altLang="en-US" sz="2800" b="0" dirty="0" err="1" smtClean="0">
                <a:latin typeface="+mn-lt"/>
              </a:rPr>
              <a:t>kích</a:t>
            </a:r>
            <a:r>
              <a:rPr lang="fr-FR" altLang="en-US" sz="2800" b="0" dirty="0" smtClean="0">
                <a:latin typeface="+mn-lt"/>
              </a:rPr>
              <a:t> </a:t>
            </a:r>
            <a:r>
              <a:rPr lang="fr-FR" altLang="en-US" sz="2800" b="0" dirty="0" err="1" smtClean="0">
                <a:latin typeface="+mn-lt"/>
              </a:rPr>
              <a:t>hoạt</a:t>
            </a:r>
            <a:r>
              <a:rPr lang="fr-FR" altLang="en-US" sz="2800" b="0" dirty="0" smtClean="0">
                <a:latin typeface="+mn-lt"/>
              </a:rPr>
              <a:t>.</a:t>
            </a:r>
            <a:endParaRPr lang="en-US" altLang="en-US" sz="2800" b="0" dirty="0" smtClean="0">
              <a:latin typeface="+mn-lt"/>
            </a:endParaRPr>
          </a:p>
        </p:txBody>
      </p:sp>
      <p:sp>
        <p:nvSpPr>
          <p:cNvPr id="46083" name="Text Box 14"/>
          <p:cNvSpPr txBox="1">
            <a:spLocks noChangeArrowheads="1"/>
          </p:cNvSpPr>
          <p:nvPr/>
        </p:nvSpPr>
        <p:spPr bwMode="auto">
          <a:xfrm>
            <a:off x="1295400" y="3362325"/>
            <a:ext cx="7391400" cy="523875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fr-FR" altLang="en-US" sz="2800" b="0" dirty="0" smtClean="0">
                <a:latin typeface="+mn-lt"/>
              </a:rPr>
              <a:t>B. </a:t>
            </a:r>
            <a:r>
              <a:rPr lang="fr-FR" altLang="en-US" sz="2800" b="0" dirty="0" err="1" smtClean="0">
                <a:latin typeface="+mn-lt"/>
              </a:rPr>
              <a:t>Nội</a:t>
            </a:r>
            <a:r>
              <a:rPr lang="fr-FR" altLang="en-US" sz="2800" b="0" dirty="0" smtClean="0">
                <a:latin typeface="+mn-lt"/>
              </a:rPr>
              <a:t> </a:t>
            </a:r>
            <a:r>
              <a:rPr lang="fr-FR" altLang="en-US" sz="2800" b="0" dirty="0" err="1" smtClean="0">
                <a:latin typeface="+mn-lt"/>
              </a:rPr>
              <a:t>dung</a:t>
            </a:r>
            <a:r>
              <a:rPr lang="fr-FR" altLang="en-US" sz="2800" b="0" dirty="0" smtClean="0">
                <a:latin typeface="+mn-lt"/>
              </a:rPr>
              <a:t> </a:t>
            </a:r>
            <a:r>
              <a:rPr lang="fr-FR" altLang="en-US" sz="2800" b="0" dirty="0" err="1" smtClean="0">
                <a:latin typeface="+mn-lt"/>
              </a:rPr>
              <a:t>của</a:t>
            </a:r>
            <a:r>
              <a:rPr lang="fr-FR" altLang="en-US" sz="2800" b="0" dirty="0" smtClean="0">
                <a:latin typeface="+mn-lt"/>
              </a:rPr>
              <a:t> ô </a:t>
            </a:r>
            <a:r>
              <a:rPr lang="fr-FR" altLang="en-US" sz="2800" b="0" dirty="0" err="1" smtClean="0">
                <a:latin typeface="+mn-lt"/>
              </a:rPr>
              <a:t>đang</a:t>
            </a:r>
            <a:r>
              <a:rPr lang="fr-FR" altLang="en-US" sz="2800" b="0" dirty="0" smtClean="0">
                <a:latin typeface="+mn-lt"/>
              </a:rPr>
              <a:t> </a:t>
            </a:r>
            <a:r>
              <a:rPr lang="fr-FR" altLang="en-US" sz="2800" b="0" dirty="0" err="1" smtClean="0">
                <a:latin typeface="+mn-lt"/>
              </a:rPr>
              <a:t>được</a:t>
            </a:r>
            <a:r>
              <a:rPr lang="fr-FR" altLang="en-US" sz="2800" b="0" dirty="0" smtClean="0">
                <a:latin typeface="+mn-lt"/>
              </a:rPr>
              <a:t> </a:t>
            </a:r>
            <a:r>
              <a:rPr lang="fr-FR" altLang="en-US" sz="2800" b="0" dirty="0" err="1" smtClean="0">
                <a:latin typeface="+mn-lt"/>
              </a:rPr>
              <a:t>kích</a:t>
            </a:r>
            <a:r>
              <a:rPr lang="fr-FR" altLang="en-US" sz="2800" b="0" dirty="0" smtClean="0">
                <a:latin typeface="+mn-lt"/>
              </a:rPr>
              <a:t> </a:t>
            </a:r>
            <a:r>
              <a:rPr lang="fr-FR" altLang="en-US" sz="2800" b="0" dirty="0" err="1" smtClean="0">
                <a:latin typeface="+mn-lt"/>
              </a:rPr>
              <a:t>hoạt</a:t>
            </a:r>
            <a:r>
              <a:rPr lang="fr-FR" altLang="en-US" sz="2800" b="0" dirty="0" smtClean="0">
                <a:latin typeface="+mn-lt"/>
              </a:rPr>
              <a:t>.</a:t>
            </a:r>
            <a:endParaRPr lang="en-US" altLang="en-US" sz="2800" b="0" dirty="0" smtClean="0">
              <a:latin typeface="+mn-lt"/>
            </a:endParaRPr>
          </a:p>
        </p:txBody>
      </p:sp>
      <p:sp>
        <p:nvSpPr>
          <p:cNvPr id="46084" name="Text Box 16"/>
          <p:cNvSpPr txBox="1">
            <a:spLocks noChangeArrowheads="1"/>
          </p:cNvSpPr>
          <p:nvPr/>
        </p:nvSpPr>
        <p:spPr bwMode="auto">
          <a:xfrm>
            <a:off x="1295400" y="2341563"/>
            <a:ext cx="7391400" cy="523875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fr-FR" altLang="en-US" sz="2800" b="0" dirty="0" smtClean="0">
                <a:latin typeface="+mn-lt"/>
              </a:rPr>
              <a:t>A. </a:t>
            </a:r>
            <a:r>
              <a:rPr lang="fr-FR" altLang="en-US" sz="2800" b="0" dirty="0" err="1" smtClean="0">
                <a:latin typeface="+mn-lt"/>
              </a:rPr>
              <a:t>Địa</a:t>
            </a:r>
            <a:r>
              <a:rPr lang="fr-FR" altLang="en-US" sz="2800" b="0" dirty="0" smtClean="0">
                <a:latin typeface="+mn-lt"/>
              </a:rPr>
              <a:t> </a:t>
            </a:r>
            <a:r>
              <a:rPr lang="fr-FR" altLang="en-US" sz="2800" b="0" dirty="0" err="1" smtClean="0">
                <a:latin typeface="+mn-lt"/>
              </a:rPr>
              <a:t>chỉ</a:t>
            </a:r>
            <a:r>
              <a:rPr lang="fr-FR" altLang="en-US" sz="2800" b="0" dirty="0" smtClean="0">
                <a:latin typeface="+mn-lt"/>
              </a:rPr>
              <a:t> </a:t>
            </a:r>
            <a:r>
              <a:rPr lang="fr-FR" altLang="en-US" sz="2800" b="0" dirty="0" err="1" smtClean="0">
                <a:latin typeface="+mn-lt"/>
              </a:rPr>
              <a:t>của</a:t>
            </a:r>
            <a:r>
              <a:rPr lang="fr-FR" altLang="en-US" sz="2800" b="0" dirty="0" smtClean="0">
                <a:latin typeface="+mn-lt"/>
              </a:rPr>
              <a:t> ô </a:t>
            </a:r>
            <a:r>
              <a:rPr lang="fr-FR" altLang="en-US" sz="2800" b="0" dirty="0" err="1" smtClean="0">
                <a:latin typeface="+mn-lt"/>
              </a:rPr>
              <a:t>đang</a:t>
            </a:r>
            <a:r>
              <a:rPr lang="fr-FR" altLang="en-US" sz="2800" b="0" dirty="0" smtClean="0">
                <a:latin typeface="+mn-lt"/>
              </a:rPr>
              <a:t> </a:t>
            </a:r>
            <a:r>
              <a:rPr lang="fr-FR" altLang="en-US" sz="2800" b="0" dirty="0" err="1" smtClean="0">
                <a:latin typeface="+mn-lt"/>
              </a:rPr>
              <a:t>được</a:t>
            </a:r>
            <a:r>
              <a:rPr lang="fr-FR" altLang="en-US" sz="2800" b="0" dirty="0" smtClean="0">
                <a:latin typeface="+mn-lt"/>
              </a:rPr>
              <a:t> </a:t>
            </a:r>
            <a:r>
              <a:rPr lang="fr-FR" altLang="en-US" sz="2800" b="0" dirty="0" err="1" smtClean="0">
                <a:latin typeface="+mn-lt"/>
              </a:rPr>
              <a:t>kích</a:t>
            </a:r>
            <a:r>
              <a:rPr lang="fr-FR" altLang="en-US" sz="2800" b="0" dirty="0" smtClean="0">
                <a:latin typeface="+mn-lt"/>
              </a:rPr>
              <a:t> </a:t>
            </a:r>
            <a:r>
              <a:rPr lang="fr-FR" altLang="en-US" sz="2800" b="0" dirty="0" err="1" smtClean="0">
                <a:latin typeface="+mn-lt"/>
              </a:rPr>
              <a:t>hoạt</a:t>
            </a:r>
            <a:r>
              <a:rPr lang="fr-FR" altLang="en-US" sz="2800" b="0" dirty="0" smtClean="0">
                <a:latin typeface="+mn-lt"/>
              </a:rPr>
              <a:t>.</a:t>
            </a:r>
            <a:endParaRPr lang="en-US" altLang="en-US" sz="2800" b="0" dirty="0" smtClean="0">
              <a:latin typeface="+mn-lt"/>
            </a:endParaRPr>
          </a:p>
        </p:txBody>
      </p:sp>
      <p:sp>
        <p:nvSpPr>
          <p:cNvPr id="13317" name="Rectangle 17"/>
          <p:cNvSpPr>
            <a:spLocks noGrp="1" noChangeArrowheads="1"/>
          </p:cNvSpPr>
          <p:nvPr>
            <p:ph type="title" idx="4294967295"/>
          </p:nvPr>
        </p:nvSpPr>
        <p:spPr>
          <a:xfrm>
            <a:off x="1752600" y="1065213"/>
            <a:ext cx="6781800" cy="588962"/>
          </a:xfrm>
          <a:solidFill>
            <a:srgbClr val="CCFF99"/>
          </a:solidFill>
          <a:ln algn="ctr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fr-FR" altLang="en-US" sz="3200" b="1" smtClean="0">
                <a:solidFill>
                  <a:srgbClr val="FF0000"/>
                </a:solidFill>
              </a:rPr>
              <a:t>Hộp tên hiển thị:</a:t>
            </a:r>
            <a:endParaRPr lang="en-US" altLang="en-US" sz="3200" b="1" smtClean="0">
              <a:solidFill>
                <a:srgbClr val="FF0000"/>
              </a:solidFill>
            </a:endParaRPr>
          </a:p>
        </p:txBody>
      </p:sp>
      <p:sp>
        <p:nvSpPr>
          <p:cNvPr id="46086" name="Text Box 19"/>
          <p:cNvSpPr txBox="1">
            <a:spLocks noChangeArrowheads="1"/>
          </p:cNvSpPr>
          <p:nvPr/>
        </p:nvSpPr>
        <p:spPr bwMode="auto">
          <a:xfrm>
            <a:off x="1371600" y="5410200"/>
            <a:ext cx="7162800" cy="523875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fr-FR" altLang="en-US" sz="2800" b="0" dirty="0" smtClean="0">
                <a:latin typeface="+mn-lt"/>
              </a:rPr>
              <a:t>D. </a:t>
            </a:r>
            <a:r>
              <a:rPr lang="fr-FR" altLang="en-US" sz="2800" b="0" dirty="0" err="1" smtClean="0">
                <a:latin typeface="+mn-lt"/>
              </a:rPr>
              <a:t>Kích</a:t>
            </a:r>
            <a:r>
              <a:rPr lang="fr-FR" altLang="en-US" sz="2800" b="0" dirty="0" smtClean="0">
                <a:latin typeface="+mn-lt"/>
              </a:rPr>
              <a:t> </a:t>
            </a:r>
            <a:r>
              <a:rPr lang="fr-FR" altLang="en-US" sz="2800" b="0" dirty="0" err="1" smtClean="0">
                <a:latin typeface="+mn-lt"/>
              </a:rPr>
              <a:t>thước</a:t>
            </a:r>
            <a:r>
              <a:rPr lang="fr-FR" altLang="en-US" sz="2800" b="0" dirty="0" smtClean="0">
                <a:latin typeface="+mn-lt"/>
              </a:rPr>
              <a:t> </a:t>
            </a:r>
            <a:r>
              <a:rPr lang="fr-FR" altLang="en-US" sz="2800" b="0" dirty="0" err="1" smtClean="0">
                <a:latin typeface="+mn-lt"/>
              </a:rPr>
              <a:t>của</a:t>
            </a:r>
            <a:r>
              <a:rPr lang="fr-FR" altLang="en-US" sz="2800" b="0" dirty="0" smtClean="0">
                <a:latin typeface="+mn-lt"/>
              </a:rPr>
              <a:t> ô </a:t>
            </a:r>
            <a:r>
              <a:rPr lang="fr-FR" altLang="en-US" sz="2800" b="0" dirty="0" err="1" smtClean="0">
                <a:latin typeface="+mn-lt"/>
              </a:rPr>
              <a:t>được</a:t>
            </a:r>
            <a:r>
              <a:rPr lang="fr-FR" altLang="en-US" sz="2800" b="0" dirty="0" smtClean="0">
                <a:latin typeface="+mn-lt"/>
              </a:rPr>
              <a:t> </a:t>
            </a:r>
            <a:r>
              <a:rPr lang="fr-FR" altLang="en-US" sz="2800" b="0" dirty="0" err="1" smtClean="0">
                <a:latin typeface="+mn-lt"/>
              </a:rPr>
              <a:t>kích</a:t>
            </a:r>
            <a:r>
              <a:rPr lang="fr-FR" altLang="en-US" sz="2800" b="0" dirty="0" smtClean="0">
                <a:latin typeface="+mn-lt"/>
              </a:rPr>
              <a:t> </a:t>
            </a:r>
            <a:r>
              <a:rPr lang="fr-FR" altLang="en-US" sz="2800" b="0" dirty="0" err="1" smtClean="0">
                <a:latin typeface="+mn-lt"/>
              </a:rPr>
              <a:t>hoạt</a:t>
            </a:r>
            <a:r>
              <a:rPr lang="fr-FR" altLang="en-US" sz="2800" b="0" dirty="0" smtClean="0">
                <a:latin typeface="+mn-lt"/>
              </a:rPr>
              <a:t>.</a:t>
            </a:r>
            <a:endParaRPr lang="en-US" altLang="en-US" sz="2800" b="0" dirty="0" smtClean="0">
              <a:latin typeface="+mn-lt"/>
            </a:endParaRPr>
          </a:p>
        </p:txBody>
      </p:sp>
      <p:sp>
        <p:nvSpPr>
          <p:cNvPr id="15380" name="Oval 20"/>
          <p:cNvSpPr>
            <a:spLocks noChangeArrowheads="1"/>
          </p:cNvSpPr>
          <p:nvPr/>
        </p:nvSpPr>
        <p:spPr bwMode="auto">
          <a:xfrm>
            <a:off x="1219200" y="2341563"/>
            <a:ext cx="533400" cy="533400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eaLnBrk="1" hangingPunct="1"/>
            <a:endParaRPr lang="vi-VN" altLang="en-US" b="1"/>
          </a:p>
        </p:txBody>
      </p:sp>
      <p:sp>
        <p:nvSpPr>
          <p:cNvPr id="13320" name="Rectangle 11"/>
          <p:cNvSpPr>
            <a:spLocks noChangeArrowheads="1"/>
          </p:cNvSpPr>
          <p:nvPr/>
        </p:nvSpPr>
        <p:spPr bwMode="auto">
          <a:xfrm>
            <a:off x="0" y="0"/>
            <a:ext cx="9144000" cy="990600"/>
          </a:xfrm>
          <a:prstGeom prst="rect">
            <a:avLst/>
          </a:prstGeom>
          <a:solidFill>
            <a:srgbClr val="00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endParaRPr lang="vi-VN" sz="2400"/>
          </a:p>
        </p:txBody>
      </p:sp>
      <p:sp>
        <p:nvSpPr>
          <p:cNvPr id="13321" name="WordArt 14"/>
          <p:cNvSpPr>
            <a:spLocks noChangeArrowheads="1" noChangeShapeType="1" noTextEdit="1"/>
          </p:cNvSpPr>
          <p:nvPr/>
        </p:nvSpPr>
        <p:spPr bwMode="auto">
          <a:xfrm>
            <a:off x="25400" y="152400"/>
            <a:ext cx="9042400" cy="762000"/>
          </a:xfrm>
          <a:prstGeom prst="rect">
            <a:avLst/>
          </a:prstGeom>
        </p:spPr>
        <p:txBody>
          <a:bodyPr wrap="none" fromWordArt="1">
            <a:prstTxWarp prst="textDeflate">
              <a:avLst>
                <a:gd name="adj" fmla="val 0"/>
              </a:avLst>
            </a:prstTxWarp>
          </a:bodyPr>
          <a:lstStyle/>
          <a:p>
            <a:pPr algn="ctr"/>
            <a:r>
              <a:rPr lang="en-US" sz="32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Times New Roman"/>
                <a:cs typeface="Times New Roman"/>
              </a:rPr>
              <a:t>Bài 2: CÁC THÀNH PHẦN CHÍNH VÀ DỮ LIỆU TRÊN TRANG TÍNH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153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80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25" y="604838"/>
            <a:ext cx="9134475" cy="6253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39" name="Rectangle 11"/>
          <p:cNvSpPr>
            <a:spLocks noChangeArrowheads="1"/>
          </p:cNvSpPr>
          <p:nvPr/>
        </p:nvSpPr>
        <p:spPr bwMode="auto">
          <a:xfrm>
            <a:off x="0" y="25400"/>
            <a:ext cx="9144000" cy="584200"/>
          </a:xfrm>
          <a:prstGeom prst="rect">
            <a:avLst/>
          </a:prstGeom>
          <a:solidFill>
            <a:srgbClr val="92D05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pPr eaLnBrk="1" hangingPunct="1"/>
            <a:r>
              <a:rPr lang="en-US" altLang="en-US" sz="3200" b="1">
                <a:solidFill>
                  <a:srgbClr val="FF0000"/>
                </a:solidFill>
              </a:rPr>
              <a:t>    3. Dữ liệu trên trang tính</a:t>
            </a:r>
          </a:p>
        </p:txBody>
      </p:sp>
      <p:cxnSp>
        <p:nvCxnSpPr>
          <p:cNvPr id="3" name="Straight Arrow Connector 2"/>
          <p:cNvCxnSpPr/>
          <p:nvPr/>
        </p:nvCxnSpPr>
        <p:spPr>
          <a:xfrm flipH="1" flipV="1">
            <a:off x="3505200" y="3962400"/>
            <a:ext cx="304800" cy="787400"/>
          </a:xfrm>
          <a:prstGeom prst="straightConnector1">
            <a:avLst/>
          </a:prstGeom>
          <a:ln w="508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 flipH="1" flipV="1">
            <a:off x="2362200" y="4343400"/>
            <a:ext cx="1447800" cy="406400"/>
          </a:xfrm>
          <a:prstGeom prst="straightConnector1">
            <a:avLst/>
          </a:prstGeom>
          <a:ln w="508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3822700" y="4521200"/>
            <a:ext cx="2806700" cy="584200"/>
          </a:xfrm>
          <a:prstGeom prst="rect">
            <a:avLst/>
          </a:prstGeom>
          <a:solidFill>
            <a:srgbClr val="92D05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/>
            <a:r>
              <a:rPr lang="en-US" altLang="en-US" sz="3200" b="1"/>
              <a:t>Dữ liệu kí tự</a:t>
            </a:r>
          </a:p>
        </p:txBody>
      </p:sp>
      <p:cxnSp>
        <p:nvCxnSpPr>
          <p:cNvPr id="27" name="Straight Arrow Connector 26"/>
          <p:cNvCxnSpPr/>
          <p:nvPr/>
        </p:nvCxnSpPr>
        <p:spPr>
          <a:xfrm flipH="1" flipV="1">
            <a:off x="4724400" y="5486400"/>
            <a:ext cx="304800" cy="558800"/>
          </a:xfrm>
          <a:prstGeom prst="straightConnector1">
            <a:avLst/>
          </a:prstGeom>
          <a:ln w="508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/>
          <p:nvPr/>
        </p:nvCxnSpPr>
        <p:spPr>
          <a:xfrm flipH="1" flipV="1">
            <a:off x="3581400" y="5816600"/>
            <a:ext cx="1447800" cy="228600"/>
          </a:xfrm>
          <a:prstGeom prst="straightConnector1">
            <a:avLst/>
          </a:prstGeom>
          <a:ln w="508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>
            <a:off x="5041900" y="5816600"/>
            <a:ext cx="2425700" cy="584200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3200" b="1" dirty="0" err="1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Dữ</a:t>
            </a:r>
            <a:r>
              <a:rPr lang="en-US" sz="32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liệu</a:t>
            </a:r>
            <a:r>
              <a:rPr lang="en-US" sz="32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số</a:t>
            </a:r>
            <a:endParaRPr lang="en-US" sz="32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2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2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2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2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6" grpId="1" animBg="1"/>
      <p:bldP spid="29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 Box 14"/>
          <p:cNvSpPr txBox="1">
            <a:spLocks noChangeArrowheads="1"/>
          </p:cNvSpPr>
          <p:nvPr/>
        </p:nvSpPr>
        <p:spPr bwMode="auto">
          <a:xfrm>
            <a:off x="457200" y="1473200"/>
            <a:ext cx="3886200" cy="584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pt-BR" altLang="en-US" sz="3200" b="1">
                <a:solidFill>
                  <a:srgbClr val="C00000"/>
                </a:solidFill>
              </a:rPr>
              <a:t>a). Dữ liệu số:</a:t>
            </a:r>
            <a:endParaRPr lang="en-US" altLang="en-US" sz="3200" b="1">
              <a:solidFill>
                <a:srgbClr val="C00000"/>
              </a:solidFill>
            </a:endParaRPr>
          </a:p>
        </p:txBody>
      </p:sp>
      <p:sp>
        <p:nvSpPr>
          <p:cNvPr id="15363" name="Rectangle 11"/>
          <p:cNvSpPr>
            <a:spLocks noChangeArrowheads="1"/>
          </p:cNvSpPr>
          <p:nvPr/>
        </p:nvSpPr>
        <p:spPr bwMode="auto">
          <a:xfrm>
            <a:off x="304800" y="965200"/>
            <a:ext cx="6096000" cy="585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pPr eaLnBrk="1" hangingPunct="1"/>
            <a:r>
              <a:rPr lang="en-US" altLang="en-US" sz="3200" b="1">
                <a:solidFill>
                  <a:srgbClr val="FF0000"/>
                </a:solidFill>
              </a:rPr>
              <a:t>3. Dữ liệu trên trang tính</a:t>
            </a:r>
          </a:p>
        </p:txBody>
      </p:sp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304800" y="1993900"/>
            <a:ext cx="8534400" cy="4338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vi-VN" altLang="en-US" sz="3200" b="1">
                <a:solidFill>
                  <a:srgbClr val="FF0000"/>
                </a:solidFill>
                <a:sym typeface="Wingdings" pitchFamily="2" charset="2"/>
              </a:rPr>
              <a:t></a:t>
            </a:r>
            <a:r>
              <a:rPr lang="en-US" altLang="en-US" sz="3200" b="1">
                <a:solidFill>
                  <a:srgbClr val="FF0000"/>
                </a:solidFill>
                <a:sym typeface="Wingdings" pitchFamily="2" charset="2"/>
              </a:rPr>
              <a:t> </a:t>
            </a:r>
            <a:r>
              <a:rPr lang="pt-BR" altLang="en-US" sz="3200">
                <a:sym typeface="Wingdings" pitchFamily="2" charset="2"/>
              </a:rPr>
              <a:t>Là c</a:t>
            </a:r>
            <a:r>
              <a:rPr lang="pt-BR" altLang="en-US" sz="3200"/>
              <a:t>ác số 0, 1,..., 9, dấu cộng (+) chỉ số dương, dấu trừ (-) chỉ số âm, dấu phần trăm (%) chỉ tỉ lệ phần trăm. </a:t>
            </a:r>
          </a:p>
          <a:p>
            <a:pPr eaLnBrk="1" hangingPunct="1"/>
            <a:r>
              <a:rPr lang="pt-BR" altLang="en-US" sz="3200">
                <a:solidFill>
                  <a:srgbClr val="9900CC"/>
                </a:solidFill>
              </a:rPr>
              <a:t> Ví dụ:</a:t>
            </a:r>
            <a:r>
              <a:rPr lang="pt-BR" altLang="en-US" sz="3200"/>
              <a:t> </a:t>
            </a:r>
            <a:r>
              <a:rPr lang="pt-BR" altLang="en-US" sz="3200">
                <a:solidFill>
                  <a:srgbClr val="0000FF"/>
                </a:solidFill>
              </a:rPr>
              <a:t>120; +38; -162; 15.55; 156; 320.01.</a:t>
            </a:r>
          </a:p>
          <a:p>
            <a:pPr eaLnBrk="1" hangingPunct="1"/>
            <a:r>
              <a:rPr lang="pt-BR" altLang="en-US" sz="3200"/>
              <a:t>- Ở chế độ ngầm định, dữ liệu số được </a:t>
            </a:r>
            <a:r>
              <a:rPr lang="pt-BR" altLang="en-US" sz="3200">
                <a:solidFill>
                  <a:srgbClr val="C00000"/>
                </a:solidFill>
              </a:rPr>
              <a:t>căn thẳng lề phải</a:t>
            </a:r>
            <a:r>
              <a:rPr lang="pt-BR" altLang="en-US" sz="3200"/>
              <a:t> trong ô tính.</a:t>
            </a:r>
          </a:p>
          <a:p>
            <a:pPr eaLnBrk="1" hangingPunct="1"/>
            <a:r>
              <a:rPr lang="en-US" altLang="en-US" sz="2800"/>
              <a:t>Thông thường, dấu phẩy (,) được dùng để phân cách hàng nghìn, hàng triệu...., dấu chấm (.) để phân cách phần nguyên và phần thập phân.</a:t>
            </a:r>
          </a:p>
        </p:txBody>
      </p:sp>
      <p:sp>
        <p:nvSpPr>
          <p:cNvPr id="7" name="Cloud Callout 6"/>
          <p:cNvSpPr/>
          <p:nvPr/>
        </p:nvSpPr>
        <p:spPr>
          <a:xfrm>
            <a:off x="4343400" y="1258888"/>
            <a:ext cx="5105400" cy="1638300"/>
          </a:xfrm>
          <a:prstGeom prst="cloudCallout">
            <a:avLst>
              <a:gd name="adj1" fmla="val 36471"/>
              <a:gd name="adj2" fmla="val 7029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spAutoFit/>
          </a:bodyPr>
          <a:lstStyle/>
          <a:p>
            <a:pPr algn="ctr">
              <a:defRPr/>
            </a:pPr>
            <a:r>
              <a:rPr lang="en-US" sz="3200" b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Em</a:t>
            </a:r>
            <a:r>
              <a:rPr lang="en-US" sz="32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3200" b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hãy</a:t>
            </a:r>
            <a:r>
              <a:rPr lang="en-US" sz="32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3200" b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trình</a:t>
            </a:r>
            <a:r>
              <a:rPr lang="en-US" sz="32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3200" b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bày</a:t>
            </a:r>
            <a:r>
              <a:rPr lang="en-US" sz="32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3200" b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về</a:t>
            </a:r>
            <a:r>
              <a:rPr lang="en-US" sz="32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3200" b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dữ</a:t>
            </a:r>
            <a:r>
              <a:rPr lang="en-US" sz="32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3200" b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liệu</a:t>
            </a:r>
            <a:r>
              <a:rPr lang="en-US" sz="32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3200" b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số</a:t>
            </a:r>
            <a:r>
              <a:rPr lang="en-US" sz="32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?</a:t>
            </a:r>
          </a:p>
        </p:txBody>
      </p:sp>
      <p:sp>
        <p:nvSpPr>
          <p:cNvPr id="15366" name="Rectangle 15"/>
          <p:cNvSpPr>
            <a:spLocks noChangeArrowheads="1"/>
          </p:cNvSpPr>
          <p:nvPr/>
        </p:nvSpPr>
        <p:spPr bwMode="auto">
          <a:xfrm>
            <a:off x="0" y="0"/>
            <a:ext cx="9144000" cy="990600"/>
          </a:xfrm>
          <a:prstGeom prst="rect">
            <a:avLst/>
          </a:prstGeom>
          <a:solidFill>
            <a:srgbClr val="00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endParaRPr lang="vi-VN" sz="2400"/>
          </a:p>
        </p:txBody>
      </p:sp>
      <p:sp>
        <p:nvSpPr>
          <p:cNvPr id="15367" name="WordArt 14"/>
          <p:cNvSpPr>
            <a:spLocks noChangeArrowheads="1" noChangeShapeType="1" noTextEdit="1"/>
          </p:cNvSpPr>
          <p:nvPr/>
        </p:nvSpPr>
        <p:spPr bwMode="auto">
          <a:xfrm>
            <a:off x="25400" y="152400"/>
            <a:ext cx="9042400" cy="762000"/>
          </a:xfrm>
          <a:prstGeom prst="rect">
            <a:avLst/>
          </a:prstGeom>
        </p:spPr>
        <p:txBody>
          <a:bodyPr wrap="none" fromWordArt="1">
            <a:prstTxWarp prst="textDeflate">
              <a:avLst>
                <a:gd name="adj" fmla="val 0"/>
              </a:avLst>
            </a:prstTxWarp>
          </a:bodyPr>
          <a:lstStyle/>
          <a:p>
            <a:pPr algn="ctr"/>
            <a:r>
              <a:rPr lang="en-US" sz="32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Times New Roman"/>
                <a:cs typeface="Times New Roman"/>
              </a:rPr>
              <a:t>Bài 2: CÁC THÀNH PHẦN CHÍNH VÀ DỮ LIỆU TRÊN TRANG TÍNH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Box 14"/>
          <p:cNvSpPr txBox="1">
            <a:spLocks noChangeArrowheads="1"/>
          </p:cNvSpPr>
          <p:nvPr/>
        </p:nvSpPr>
        <p:spPr bwMode="auto">
          <a:xfrm>
            <a:off x="457200" y="1549400"/>
            <a:ext cx="3886200" cy="584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altLang="en-US" sz="3200" b="1">
                <a:solidFill>
                  <a:srgbClr val="C00000"/>
                </a:solidFill>
              </a:rPr>
              <a:t>b). Dữ liệu kí tự </a:t>
            </a:r>
            <a:r>
              <a:rPr lang="pt-BR" altLang="en-US" sz="3200" b="1">
                <a:solidFill>
                  <a:srgbClr val="C00000"/>
                </a:solidFill>
              </a:rPr>
              <a:t>:</a:t>
            </a:r>
            <a:endParaRPr lang="en-US" altLang="en-US" sz="3200" b="1">
              <a:solidFill>
                <a:srgbClr val="C00000"/>
              </a:solidFill>
            </a:endParaRPr>
          </a:p>
        </p:txBody>
      </p:sp>
      <p:sp>
        <p:nvSpPr>
          <p:cNvPr id="16387" name="Rectangle 11"/>
          <p:cNvSpPr>
            <a:spLocks noChangeArrowheads="1"/>
          </p:cNvSpPr>
          <p:nvPr/>
        </p:nvSpPr>
        <p:spPr bwMode="auto">
          <a:xfrm>
            <a:off x="304800" y="965200"/>
            <a:ext cx="6096000" cy="585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pPr eaLnBrk="1" hangingPunct="1"/>
            <a:r>
              <a:rPr lang="en-US" altLang="en-US" sz="3200" b="1">
                <a:solidFill>
                  <a:srgbClr val="FF0000"/>
                </a:solidFill>
              </a:rPr>
              <a:t>3. Dữ liệu trên trang tính</a:t>
            </a:r>
          </a:p>
        </p:txBody>
      </p:sp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304800" y="2028825"/>
            <a:ext cx="8534400" cy="4524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lnSpc>
                <a:spcPct val="150000"/>
              </a:lnSpc>
            </a:pPr>
            <a:r>
              <a:rPr lang="vi-VN" altLang="en-US" sz="3200" b="1">
                <a:solidFill>
                  <a:srgbClr val="FF0000"/>
                </a:solidFill>
                <a:sym typeface="Wingdings" pitchFamily="2" charset="2"/>
              </a:rPr>
              <a:t></a:t>
            </a:r>
            <a:r>
              <a:rPr lang="en-US" altLang="en-US" sz="3200" b="1"/>
              <a:t> Là dãy các chữ cái, chữ số, kí hiệu. </a:t>
            </a:r>
          </a:p>
          <a:p>
            <a:pPr eaLnBrk="1" hangingPunct="1">
              <a:lnSpc>
                <a:spcPct val="150000"/>
              </a:lnSpc>
            </a:pPr>
            <a:r>
              <a:rPr lang="en-US" altLang="en-US" sz="3200" b="1">
                <a:solidFill>
                  <a:srgbClr val="9900CC"/>
                </a:solidFill>
              </a:rPr>
              <a:t>    Ví dụ:</a:t>
            </a:r>
            <a:r>
              <a:rPr lang="en-US" altLang="en-US" sz="3200" b="1"/>
              <a:t> Lớp 7A, Diem thi, Họ tên. </a:t>
            </a:r>
          </a:p>
          <a:p>
            <a:pPr eaLnBrk="1" hangingPunct="1">
              <a:lnSpc>
                <a:spcPct val="150000"/>
              </a:lnSpc>
            </a:pPr>
            <a:r>
              <a:rPr lang="en-US" altLang="en-US" sz="3200" b="1"/>
              <a:t>Ở chế độ mặc định, dữ liệu kí tự được </a:t>
            </a:r>
            <a:r>
              <a:rPr lang="en-US" altLang="en-US" sz="3200" b="1">
                <a:solidFill>
                  <a:srgbClr val="0000FF"/>
                </a:solidFill>
              </a:rPr>
              <a:t>căn thẳng lề trái</a:t>
            </a:r>
            <a:r>
              <a:rPr lang="en-US" altLang="en-US" sz="3200" b="1"/>
              <a:t> trong ô tính.</a:t>
            </a:r>
          </a:p>
          <a:p>
            <a:pPr eaLnBrk="1" hangingPunct="1">
              <a:lnSpc>
                <a:spcPct val="150000"/>
              </a:lnSpc>
            </a:pPr>
            <a:r>
              <a:rPr lang="en-US" altLang="en-US" sz="3200" b="1"/>
              <a:t>*</a:t>
            </a:r>
            <a:r>
              <a:rPr lang="en-US" altLang="en-US" sz="3200" b="1">
                <a:solidFill>
                  <a:srgbClr val="FF0000"/>
                </a:solidFill>
              </a:rPr>
              <a:t>Lưu ý</a:t>
            </a:r>
            <a:r>
              <a:rPr lang="en-US" altLang="en-US" sz="3200" b="1"/>
              <a:t>: Ngoài dữ liệu, ô tính còn có thể chứa công thức.</a:t>
            </a:r>
          </a:p>
        </p:txBody>
      </p:sp>
      <p:sp>
        <p:nvSpPr>
          <p:cNvPr id="7" name="Cloud Callout 6"/>
          <p:cNvSpPr/>
          <p:nvPr/>
        </p:nvSpPr>
        <p:spPr>
          <a:xfrm>
            <a:off x="3886200" y="1408113"/>
            <a:ext cx="5410200" cy="1639887"/>
          </a:xfrm>
          <a:prstGeom prst="cloudCallout">
            <a:avLst>
              <a:gd name="adj1" fmla="val 36471"/>
              <a:gd name="adj2" fmla="val 7029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spAutoFit/>
          </a:bodyPr>
          <a:lstStyle/>
          <a:p>
            <a:pPr algn="ctr">
              <a:defRPr/>
            </a:pPr>
            <a:r>
              <a:rPr lang="en-US" sz="3200" b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Em</a:t>
            </a:r>
            <a:r>
              <a:rPr lang="en-US" sz="32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3200" b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hãy</a:t>
            </a:r>
            <a:r>
              <a:rPr lang="en-US" sz="32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3200" b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trình</a:t>
            </a:r>
            <a:r>
              <a:rPr lang="en-US" sz="32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3200" b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bày</a:t>
            </a:r>
            <a:r>
              <a:rPr lang="en-US" sz="32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3200" b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về</a:t>
            </a:r>
            <a:r>
              <a:rPr lang="en-US" sz="32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3200" b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dữ</a:t>
            </a:r>
            <a:r>
              <a:rPr lang="en-US" sz="32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3200" b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liệu</a:t>
            </a:r>
            <a:r>
              <a:rPr lang="en-US" sz="32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3200" b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kí</a:t>
            </a:r>
            <a:r>
              <a:rPr lang="en-US" sz="32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3200" b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tự</a:t>
            </a:r>
            <a:r>
              <a:rPr lang="en-US" sz="32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?</a:t>
            </a:r>
          </a:p>
        </p:txBody>
      </p:sp>
      <p:sp>
        <p:nvSpPr>
          <p:cNvPr id="16390" name="Rectangle 21"/>
          <p:cNvSpPr>
            <a:spLocks noChangeArrowheads="1"/>
          </p:cNvSpPr>
          <p:nvPr/>
        </p:nvSpPr>
        <p:spPr bwMode="auto">
          <a:xfrm>
            <a:off x="0" y="0"/>
            <a:ext cx="9144000" cy="990600"/>
          </a:xfrm>
          <a:prstGeom prst="rect">
            <a:avLst/>
          </a:prstGeom>
          <a:solidFill>
            <a:srgbClr val="00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endParaRPr lang="vi-VN" sz="2400"/>
          </a:p>
        </p:txBody>
      </p:sp>
      <p:sp>
        <p:nvSpPr>
          <p:cNvPr id="16391" name="WordArt 14"/>
          <p:cNvSpPr>
            <a:spLocks noChangeArrowheads="1" noChangeShapeType="1" noTextEdit="1"/>
          </p:cNvSpPr>
          <p:nvPr/>
        </p:nvSpPr>
        <p:spPr bwMode="auto">
          <a:xfrm>
            <a:off x="25400" y="152400"/>
            <a:ext cx="9042400" cy="762000"/>
          </a:xfrm>
          <a:prstGeom prst="rect">
            <a:avLst/>
          </a:prstGeom>
        </p:spPr>
        <p:txBody>
          <a:bodyPr wrap="none" fromWordArt="1">
            <a:prstTxWarp prst="textDeflate">
              <a:avLst>
                <a:gd name="adj" fmla="val 0"/>
              </a:avLst>
            </a:prstTxWarp>
          </a:bodyPr>
          <a:lstStyle/>
          <a:p>
            <a:pPr algn="ctr"/>
            <a:r>
              <a:rPr lang="en-US" sz="32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Times New Roman"/>
                <a:cs typeface="Times New Roman"/>
              </a:rPr>
              <a:t>Bài 2: CÁC THÀNH PHẦN CHÍNH VÀ DỮ LIỆU TRÊN TRANG TÍNH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25" y="1549400"/>
            <a:ext cx="9134475" cy="530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411" name="Footer Placeholder 3"/>
          <p:cNvSpPr txBox="1">
            <a:spLocks noGrp="1"/>
          </p:cNvSpPr>
          <p:nvPr/>
        </p:nvSpPr>
        <p:spPr bwMode="auto"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54000" rIns="54000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/>
            <a:r>
              <a:rPr lang="en-US" altLang="en-US" sz="1200" b="1">
                <a:solidFill>
                  <a:srgbClr val="FFABAB"/>
                </a:solidFill>
                <a:ea typeface="Arial Unicode MS" pitchFamily="34" charset="-128"/>
                <a:cs typeface="Arial Unicode MS" pitchFamily="34" charset="-128"/>
              </a:rPr>
              <a:t>Võ Nhật Trường </a:t>
            </a:r>
          </a:p>
        </p:txBody>
      </p:sp>
      <p:sp>
        <p:nvSpPr>
          <p:cNvPr id="17412" name="Rectangle 11"/>
          <p:cNvSpPr>
            <a:spLocks noChangeArrowheads="1"/>
          </p:cNvSpPr>
          <p:nvPr/>
        </p:nvSpPr>
        <p:spPr bwMode="auto">
          <a:xfrm>
            <a:off x="304800" y="963613"/>
            <a:ext cx="7696200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pPr eaLnBrk="1" hangingPunct="1"/>
            <a:r>
              <a:rPr lang="en-US" altLang="en-US" sz="3200" b="1">
                <a:solidFill>
                  <a:srgbClr val="FF0000"/>
                </a:solidFill>
              </a:rPr>
              <a:t>4. Chọn các đối tượng trên trang tính</a:t>
            </a:r>
          </a:p>
        </p:txBody>
      </p:sp>
      <p:sp>
        <p:nvSpPr>
          <p:cNvPr id="11278" name="AutoShape 14"/>
          <p:cNvSpPr>
            <a:spLocks noChangeArrowheads="1"/>
          </p:cNvSpPr>
          <p:nvPr/>
        </p:nvSpPr>
        <p:spPr bwMode="auto">
          <a:xfrm>
            <a:off x="4724400" y="5105400"/>
            <a:ext cx="2743200" cy="476250"/>
          </a:xfrm>
          <a:prstGeom prst="wedgeRoundRectCallout">
            <a:avLst>
              <a:gd name="adj1" fmla="val -48963"/>
              <a:gd name="adj2" fmla="val -123120"/>
              <a:gd name="adj3" fmla="val 16667"/>
            </a:avLst>
          </a:prstGeom>
          <a:solidFill>
            <a:srgbClr val="CC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ctr" eaLnBrk="1" hangingPunct="1"/>
            <a:r>
              <a:rPr lang="en-US" altLang="en-US" sz="2800" b="1"/>
              <a:t>Chọn 1 ô (D5)</a:t>
            </a:r>
          </a:p>
        </p:txBody>
      </p:sp>
      <p:sp>
        <p:nvSpPr>
          <p:cNvPr id="7" name="Rectangle 18"/>
          <p:cNvSpPr>
            <a:spLocks noChangeArrowheads="1"/>
          </p:cNvSpPr>
          <p:nvPr/>
        </p:nvSpPr>
        <p:spPr bwMode="auto">
          <a:xfrm>
            <a:off x="3733800" y="4648200"/>
            <a:ext cx="1295400" cy="1524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eaLnBrk="1" hangingPunct="1"/>
            <a:endParaRPr lang="en-US" altLang="en-US" b="1"/>
          </a:p>
        </p:txBody>
      </p:sp>
      <p:sp>
        <p:nvSpPr>
          <p:cNvPr id="2" name="Rounded Rectangular Callout 1"/>
          <p:cNvSpPr/>
          <p:nvPr/>
        </p:nvSpPr>
        <p:spPr>
          <a:xfrm>
            <a:off x="6629400" y="2520950"/>
            <a:ext cx="2419350" cy="1055688"/>
          </a:xfrm>
          <a:prstGeom prst="wedgeRoundRectCallout">
            <a:avLst>
              <a:gd name="adj1" fmla="val 42911"/>
              <a:gd name="adj2" fmla="val 111630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spAutoFit/>
          </a:bodyPr>
          <a:lstStyle/>
          <a:p>
            <a:pPr algn="ctr">
              <a:defRPr/>
            </a:pPr>
            <a:r>
              <a:rPr lang="en-US" sz="2800" b="1" dirty="0">
                <a:solidFill>
                  <a:schemeClr val="tx1"/>
                </a:solidFill>
              </a:rPr>
              <a:t>Thao </a:t>
            </a:r>
            <a:r>
              <a:rPr lang="en-US" sz="2800" b="1" dirty="0" err="1">
                <a:solidFill>
                  <a:schemeClr val="tx1"/>
                </a:solidFill>
              </a:rPr>
              <a:t>tác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 err="1">
                <a:solidFill>
                  <a:schemeClr val="tx1"/>
                </a:solidFill>
              </a:rPr>
              <a:t>thực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 err="1">
                <a:solidFill>
                  <a:schemeClr val="tx1"/>
                </a:solidFill>
              </a:rPr>
              <a:t>hiện</a:t>
            </a:r>
            <a:r>
              <a:rPr lang="en-US" sz="2800" b="1" dirty="0">
                <a:solidFill>
                  <a:schemeClr val="tx1"/>
                </a:solidFill>
              </a:rPr>
              <a:t>?</a:t>
            </a:r>
          </a:p>
        </p:txBody>
      </p:sp>
      <p:sp>
        <p:nvSpPr>
          <p:cNvPr id="17416" name="Rectangle 17"/>
          <p:cNvSpPr>
            <a:spLocks noChangeArrowheads="1"/>
          </p:cNvSpPr>
          <p:nvPr/>
        </p:nvSpPr>
        <p:spPr bwMode="auto">
          <a:xfrm>
            <a:off x="0" y="0"/>
            <a:ext cx="9144000" cy="990600"/>
          </a:xfrm>
          <a:prstGeom prst="rect">
            <a:avLst/>
          </a:prstGeom>
          <a:solidFill>
            <a:srgbClr val="00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endParaRPr lang="vi-VN" sz="2400"/>
          </a:p>
        </p:txBody>
      </p:sp>
      <p:sp>
        <p:nvSpPr>
          <p:cNvPr id="17417" name="WordArt 14"/>
          <p:cNvSpPr>
            <a:spLocks noChangeArrowheads="1" noChangeShapeType="1" noTextEdit="1"/>
          </p:cNvSpPr>
          <p:nvPr/>
        </p:nvSpPr>
        <p:spPr bwMode="auto">
          <a:xfrm>
            <a:off x="25400" y="152400"/>
            <a:ext cx="9042400" cy="762000"/>
          </a:xfrm>
          <a:prstGeom prst="rect">
            <a:avLst/>
          </a:prstGeom>
        </p:spPr>
        <p:txBody>
          <a:bodyPr wrap="none" fromWordArt="1">
            <a:prstTxWarp prst="textDeflate">
              <a:avLst>
                <a:gd name="adj" fmla="val 0"/>
              </a:avLst>
            </a:prstTxWarp>
          </a:bodyPr>
          <a:lstStyle/>
          <a:p>
            <a:pPr algn="ctr"/>
            <a:r>
              <a:rPr lang="en-US" sz="32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Times New Roman"/>
                <a:cs typeface="Times New Roman"/>
              </a:rPr>
              <a:t>Bài 2: CÁC THÀNH PHẦN CHÍNH VÀ DỮ LIỆU TRÊN TRANG TÍNH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" dur="500"/>
                                        <p:tgtEl>
                                          <p:spTgt spid="112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78" grpId="0" animBg="1"/>
      <p:bldP spid="7" grpId="0" animBg="1"/>
      <p:bldP spid="2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25" y="1549400"/>
            <a:ext cx="9134475" cy="530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435" name="Footer Placeholder 3"/>
          <p:cNvSpPr txBox="1">
            <a:spLocks noGrp="1"/>
          </p:cNvSpPr>
          <p:nvPr/>
        </p:nvSpPr>
        <p:spPr bwMode="auto"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54000" rIns="54000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/>
            <a:r>
              <a:rPr lang="en-US" altLang="en-US" sz="1200" b="1">
                <a:solidFill>
                  <a:srgbClr val="FFABAB"/>
                </a:solidFill>
                <a:ea typeface="Arial Unicode MS" pitchFamily="34" charset="-128"/>
                <a:cs typeface="Arial Unicode MS" pitchFamily="34" charset="-128"/>
              </a:rPr>
              <a:t>Võ Nhật Trường </a:t>
            </a:r>
          </a:p>
        </p:txBody>
      </p:sp>
      <p:sp>
        <p:nvSpPr>
          <p:cNvPr id="18436" name="Rectangle 11"/>
          <p:cNvSpPr>
            <a:spLocks noChangeArrowheads="1"/>
          </p:cNvSpPr>
          <p:nvPr/>
        </p:nvSpPr>
        <p:spPr bwMode="auto">
          <a:xfrm>
            <a:off x="304800" y="963613"/>
            <a:ext cx="7696200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pPr eaLnBrk="1" hangingPunct="1"/>
            <a:r>
              <a:rPr lang="en-US" altLang="en-US" sz="3200" b="1">
                <a:solidFill>
                  <a:srgbClr val="FF0000"/>
                </a:solidFill>
              </a:rPr>
              <a:t>4. Chọn các đối tượng trên trang tính</a:t>
            </a:r>
          </a:p>
        </p:txBody>
      </p:sp>
      <p:sp>
        <p:nvSpPr>
          <p:cNvPr id="11278" name="AutoShape 14"/>
          <p:cNvSpPr>
            <a:spLocks noChangeArrowheads="1"/>
          </p:cNvSpPr>
          <p:nvPr/>
        </p:nvSpPr>
        <p:spPr bwMode="auto">
          <a:xfrm>
            <a:off x="914400" y="5334000"/>
            <a:ext cx="2743200" cy="954088"/>
          </a:xfrm>
          <a:prstGeom prst="wedgeRoundRectCallout">
            <a:avLst>
              <a:gd name="adj1" fmla="val -67868"/>
              <a:gd name="adj2" fmla="val -87336"/>
              <a:gd name="adj3" fmla="val 16667"/>
            </a:avLst>
          </a:prstGeom>
          <a:solidFill>
            <a:schemeClr val="bg2">
              <a:lumMod val="7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>
            <a:spAutoFit/>
          </a:bodyPr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r>
              <a:rPr lang="en-US" altLang="en-US" sz="2800" dirty="0" err="1" smtClean="0">
                <a:solidFill>
                  <a:srgbClr val="0000FF"/>
                </a:solidFill>
              </a:rPr>
              <a:t>Chọn</a:t>
            </a:r>
            <a:r>
              <a:rPr lang="en-US" altLang="en-US" sz="2800" dirty="0" smtClean="0">
                <a:solidFill>
                  <a:srgbClr val="0000FF"/>
                </a:solidFill>
              </a:rPr>
              <a:t> 1 </a:t>
            </a:r>
            <a:r>
              <a:rPr lang="en-US" altLang="en-US" sz="2800" dirty="0" err="1" smtClean="0">
                <a:solidFill>
                  <a:srgbClr val="0000FF"/>
                </a:solidFill>
              </a:rPr>
              <a:t>hàng</a:t>
            </a:r>
            <a:r>
              <a:rPr lang="en-US" altLang="en-US" sz="2800" dirty="0" smtClean="0">
                <a:solidFill>
                  <a:srgbClr val="0000FF"/>
                </a:solidFill>
              </a:rPr>
              <a:t> (</a:t>
            </a:r>
            <a:r>
              <a:rPr lang="en-US" altLang="en-US" sz="2800" dirty="0" err="1" smtClean="0">
                <a:solidFill>
                  <a:srgbClr val="0000FF"/>
                </a:solidFill>
              </a:rPr>
              <a:t>hàng</a:t>
            </a:r>
            <a:r>
              <a:rPr lang="en-US" altLang="en-US" sz="2800" dirty="0" smtClean="0">
                <a:solidFill>
                  <a:srgbClr val="0000FF"/>
                </a:solidFill>
              </a:rPr>
              <a:t> </a:t>
            </a:r>
            <a:r>
              <a:rPr lang="en-US" altLang="en-US" sz="2800" dirty="0" err="1" smtClean="0">
                <a:solidFill>
                  <a:srgbClr val="0000FF"/>
                </a:solidFill>
              </a:rPr>
              <a:t>số</a:t>
            </a:r>
            <a:r>
              <a:rPr lang="en-US" altLang="en-US" sz="2800" dirty="0" smtClean="0">
                <a:solidFill>
                  <a:srgbClr val="0000FF"/>
                </a:solidFill>
              </a:rPr>
              <a:t> 6)</a:t>
            </a:r>
          </a:p>
        </p:txBody>
      </p:sp>
      <p:sp>
        <p:nvSpPr>
          <p:cNvPr id="7" name="Rectangle 18"/>
          <p:cNvSpPr>
            <a:spLocks noChangeArrowheads="1"/>
          </p:cNvSpPr>
          <p:nvPr/>
        </p:nvSpPr>
        <p:spPr bwMode="auto">
          <a:xfrm>
            <a:off x="0" y="4800600"/>
            <a:ext cx="8305800" cy="2286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eaLnBrk="1" hangingPunct="1"/>
            <a:endParaRPr lang="en-US" altLang="en-US" b="1"/>
          </a:p>
        </p:txBody>
      </p:sp>
      <p:sp>
        <p:nvSpPr>
          <p:cNvPr id="8" name="Rounded Rectangular Callout 7"/>
          <p:cNvSpPr/>
          <p:nvPr/>
        </p:nvSpPr>
        <p:spPr>
          <a:xfrm>
            <a:off x="6629400" y="2520950"/>
            <a:ext cx="2419350" cy="1055688"/>
          </a:xfrm>
          <a:prstGeom prst="wedgeRoundRectCallout">
            <a:avLst>
              <a:gd name="adj1" fmla="val 42911"/>
              <a:gd name="adj2" fmla="val 111630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spAutoFit/>
          </a:bodyPr>
          <a:lstStyle/>
          <a:p>
            <a:pPr algn="ctr">
              <a:defRPr/>
            </a:pPr>
            <a:r>
              <a:rPr lang="en-US" sz="2800" b="1" dirty="0">
                <a:solidFill>
                  <a:schemeClr val="tx1"/>
                </a:solidFill>
              </a:rPr>
              <a:t>Thao </a:t>
            </a:r>
            <a:r>
              <a:rPr lang="en-US" sz="2800" b="1" dirty="0" err="1">
                <a:solidFill>
                  <a:schemeClr val="tx1"/>
                </a:solidFill>
              </a:rPr>
              <a:t>tác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 err="1">
                <a:solidFill>
                  <a:schemeClr val="tx1"/>
                </a:solidFill>
              </a:rPr>
              <a:t>thực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 err="1">
                <a:solidFill>
                  <a:schemeClr val="tx1"/>
                </a:solidFill>
              </a:rPr>
              <a:t>hiện</a:t>
            </a:r>
            <a:r>
              <a:rPr lang="en-US" sz="2800" b="1" dirty="0">
                <a:solidFill>
                  <a:schemeClr val="tx1"/>
                </a:solidFill>
              </a:rPr>
              <a:t>?</a:t>
            </a:r>
          </a:p>
        </p:txBody>
      </p:sp>
      <p:sp>
        <p:nvSpPr>
          <p:cNvPr id="18440" name="Rectangle 10"/>
          <p:cNvSpPr>
            <a:spLocks noChangeArrowheads="1"/>
          </p:cNvSpPr>
          <p:nvPr/>
        </p:nvSpPr>
        <p:spPr bwMode="auto">
          <a:xfrm>
            <a:off x="0" y="0"/>
            <a:ext cx="9144000" cy="990600"/>
          </a:xfrm>
          <a:prstGeom prst="rect">
            <a:avLst/>
          </a:prstGeom>
          <a:solidFill>
            <a:srgbClr val="00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endParaRPr lang="vi-VN" sz="2400"/>
          </a:p>
        </p:txBody>
      </p:sp>
      <p:sp>
        <p:nvSpPr>
          <p:cNvPr id="18441" name="WordArt 14"/>
          <p:cNvSpPr>
            <a:spLocks noChangeArrowheads="1" noChangeShapeType="1" noTextEdit="1"/>
          </p:cNvSpPr>
          <p:nvPr/>
        </p:nvSpPr>
        <p:spPr bwMode="auto">
          <a:xfrm>
            <a:off x="25400" y="152400"/>
            <a:ext cx="9042400" cy="762000"/>
          </a:xfrm>
          <a:prstGeom prst="rect">
            <a:avLst/>
          </a:prstGeom>
        </p:spPr>
        <p:txBody>
          <a:bodyPr wrap="none" fromWordArt="1">
            <a:prstTxWarp prst="textDeflate">
              <a:avLst>
                <a:gd name="adj" fmla="val 0"/>
              </a:avLst>
            </a:prstTxWarp>
          </a:bodyPr>
          <a:lstStyle/>
          <a:p>
            <a:pPr algn="ctr"/>
            <a:r>
              <a:rPr lang="en-US" sz="32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Times New Roman"/>
                <a:cs typeface="Times New Roman"/>
              </a:rPr>
              <a:t>Bài 2: CÁC THÀNH PHẦN CHÍNH VÀ DỮ LIỆU TRÊN TRANG TÍNH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" dur="500"/>
                                        <p:tgtEl>
                                          <p:spTgt spid="112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78" grpId="0" animBg="1"/>
      <p:bldP spid="7" grpId="0" animBg="1"/>
      <p:bldP spid="8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25" y="1549400"/>
            <a:ext cx="9134475" cy="530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459" name="Footer Placeholder 3"/>
          <p:cNvSpPr txBox="1">
            <a:spLocks noGrp="1"/>
          </p:cNvSpPr>
          <p:nvPr/>
        </p:nvSpPr>
        <p:spPr bwMode="auto"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54000" rIns="54000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/>
            <a:r>
              <a:rPr lang="en-US" altLang="en-US" sz="1200" b="1">
                <a:solidFill>
                  <a:srgbClr val="FFABAB"/>
                </a:solidFill>
                <a:ea typeface="Arial Unicode MS" pitchFamily="34" charset="-128"/>
                <a:cs typeface="Arial Unicode MS" pitchFamily="34" charset="-128"/>
              </a:rPr>
              <a:t>Võ Nhật Trường </a:t>
            </a:r>
          </a:p>
        </p:txBody>
      </p:sp>
      <p:sp>
        <p:nvSpPr>
          <p:cNvPr id="19460" name="Rectangle 11"/>
          <p:cNvSpPr>
            <a:spLocks noChangeArrowheads="1"/>
          </p:cNvSpPr>
          <p:nvPr/>
        </p:nvSpPr>
        <p:spPr bwMode="auto">
          <a:xfrm>
            <a:off x="304800" y="963613"/>
            <a:ext cx="7696200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pPr eaLnBrk="1" hangingPunct="1"/>
            <a:r>
              <a:rPr lang="en-US" altLang="en-US" sz="3200" b="1">
                <a:solidFill>
                  <a:srgbClr val="FF0000"/>
                </a:solidFill>
              </a:rPr>
              <a:t>4. Chọn các đối tượng trên trang tính</a:t>
            </a:r>
          </a:p>
        </p:txBody>
      </p:sp>
      <p:sp>
        <p:nvSpPr>
          <p:cNvPr id="11278" name="AutoShape 14"/>
          <p:cNvSpPr>
            <a:spLocks noChangeArrowheads="1"/>
          </p:cNvSpPr>
          <p:nvPr/>
        </p:nvSpPr>
        <p:spPr bwMode="auto">
          <a:xfrm>
            <a:off x="4886325" y="5638800"/>
            <a:ext cx="2743200" cy="954088"/>
          </a:xfrm>
          <a:prstGeom prst="wedgeRoundRectCallout">
            <a:avLst>
              <a:gd name="adj1" fmla="val -39509"/>
              <a:gd name="adj2" fmla="val -80179"/>
              <a:gd name="adj3" fmla="val 16667"/>
            </a:avLst>
          </a:prstGeom>
          <a:solidFill>
            <a:schemeClr val="bg2">
              <a:lumMod val="7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>
            <a:spAutoFit/>
          </a:bodyPr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r>
              <a:rPr lang="en-US" altLang="en-US" sz="2800" dirty="0" err="1" smtClean="0">
                <a:solidFill>
                  <a:srgbClr val="0000FF"/>
                </a:solidFill>
              </a:rPr>
              <a:t>Chọn</a:t>
            </a:r>
            <a:r>
              <a:rPr lang="en-US" altLang="en-US" sz="2800" dirty="0" smtClean="0">
                <a:solidFill>
                  <a:srgbClr val="0000FF"/>
                </a:solidFill>
              </a:rPr>
              <a:t> 1 </a:t>
            </a:r>
            <a:r>
              <a:rPr lang="en-US" altLang="en-US" sz="2800" dirty="0" err="1" smtClean="0">
                <a:solidFill>
                  <a:srgbClr val="0000FF"/>
                </a:solidFill>
              </a:rPr>
              <a:t>khối</a:t>
            </a:r>
            <a:r>
              <a:rPr lang="en-US" altLang="en-US" sz="2800" dirty="0" smtClean="0">
                <a:solidFill>
                  <a:srgbClr val="0000FF"/>
                </a:solidFill>
              </a:rPr>
              <a:t> (D5:E8)</a:t>
            </a:r>
          </a:p>
        </p:txBody>
      </p:sp>
      <p:sp>
        <p:nvSpPr>
          <p:cNvPr id="7" name="Rectangle 18"/>
          <p:cNvSpPr>
            <a:spLocks noChangeArrowheads="1"/>
          </p:cNvSpPr>
          <p:nvPr/>
        </p:nvSpPr>
        <p:spPr bwMode="auto">
          <a:xfrm>
            <a:off x="3733800" y="4648200"/>
            <a:ext cx="2514600" cy="8382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eaLnBrk="1" hangingPunct="1"/>
            <a:endParaRPr lang="en-US" altLang="en-US" b="1"/>
          </a:p>
        </p:txBody>
      </p:sp>
      <p:sp>
        <p:nvSpPr>
          <p:cNvPr id="8" name="Rounded Rectangular Callout 7"/>
          <p:cNvSpPr/>
          <p:nvPr/>
        </p:nvSpPr>
        <p:spPr>
          <a:xfrm>
            <a:off x="6629400" y="2520950"/>
            <a:ext cx="2419350" cy="1055688"/>
          </a:xfrm>
          <a:prstGeom prst="wedgeRoundRectCallout">
            <a:avLst>
              <a:gd name="adj1" fmla="val 42911"/>
              <a:gd name="adj2" fmla="val 111630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spAutoFit/>
          </a:bodyPr>
          <a:lstStyle/>
          <a:p>
            <a:pPr algn="ctr">
              <a:defRPr/>
            </a:pPr>
            <a:r>
              <a:rPr lang="en-US" sz="2800" b="1" dirty="0">
                <a:solidFill>
                  <a:schemeClr val="tx1"/>
                </a:solidFill>
              </a:rPr>
              <a:t>Thao </a:t>
            </a:r>
            <a:r>
              <a:rPr lang="en-US" sz="2800" b="1" dirty="0" err="1">
                <a:solidFill>
                  <a:schemeClr val="tx1"/>
                </a:solidFill>
              </a:rPr>
              <a:t>tác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 err="1">
                <a:solidFill>
                  <a:schemeClr val="tx1"/>
                </a:solidFill>
              </a:rPr>
              <a:t>thực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 err="1">
                <a:solidFill>
                  <a:schemeClr val="tx1"/>
                </a:solidFill>
              </a:rPr>
              <a:t>hiện</a:t>
            </a:r>
            <a:r>
              <a:rPr lang="en-US" sz="2800" b="1" dirty="0">
                <a:solidFill>
                  <a:schemeClr val="tx1"/>
                </a:solidFill>
              </a:rPr>
              <a:t>?</a:t>
            </a:r>
          </a:p>
        </p:txBody>
      </p:sp>
      <p:sp>
        <p:nvSpPr>
          <p:cNvPr id="19464" name="Rectangle 10"/>
          <p:cNvSpPr>
            <a:spLocks noChangeArrowheads="1"/>
          </p:cNvSpPr>
          <p:nvPr/>
        </p:nvSpPr>
        <p:spPr bwMode="auto">
          <a:xfrm>
            <a:off x="0" y="0"/>
            <a:ext cx="9144000" cy="990600"/>
          </a:xfrm>
          <a:prstGeom prst="rect">
            <a:avLst/>
          </a:prstGeom>
          <a:solidFill>
            <a:srgbClr val="00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endParaRPr lang="vi-VN" sz="2400"/>
          </a:p>
        </p:txBody>
      </p:sp>
      <p:sp>
        <p:nvSpPr>
          <p:cNvPr id="19465" name="WordArt 14"/>
          <p:cNvSpPr>
            <a:spLocks noChangeArrowheads="1" noChangeShapeType="1" noTextEdit="1"/>
          </p:cNvSpPr>
          <p:nvPr/>
        </p:nvSpPr>
        <p:spPr bwMode="auto">
          <a:xfrm>
            <a:off x="25400" y="152400"/>
            <a:ext cx="9042400" cy="762000"/>
          </a:xfrm>
          <a:prstGeom prst="rect">
            <a:avLst/>
          </a:prstGeom>
        </p:spPr>
        <p:txBody>
          <a:bodyPr wrap="none" fromWordArt="1">
            <a:prstTxWarp prst="textDeflate">
              <a:avLst>
                <a:gd name="adj" fmla="val 0"/>
              </a:avLst>
            </a:prstTxWarp>
          </a:bodyPr>
          <a:lstStyle/>
          <a:p>
            <a:pPr algn="ctr"/>
            <a:r>
              <a:rPr lang="en-US" sz="32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Times New Roman"/>
                <a:cs typeface="Times New Roman"/>
              </a:rPr>
              <a:t>Bài 2: CÁC THÀNH PHẦN CHÍNH VÀ DỮ LIỆU TRÊN TRANG TÍNH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" dur="500"/>
                                        <p:tgtEl>
                                          <p:spTgt spid="112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78" grpId="0" animBg="1"/>
      <p:bldP spid="7" grpId="0" animBg="1"/>
      <p:bldP spid="8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88" y="1549400"/>
            <a:ext cx="9117012" cy="530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4515" name="Text Box 2"/>
          <p:cNvSpPr txBox="1">
            <a:spLocks noChangeArrowheads="1"/>
          </p:cNvSpPr>
          <p:nvPr/>
        </p:nvSpPr>
        <p:spPr bwMode="auto">
          <a:xfrm>
            <a:off x="2590800" y="5867400"/>
            <a:ext cx="3657600" cy="584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en-US" altLang="en-US" sz="3200" b="1"/>
              <a:t>Chọn nhiều khối.</a:t>
            </a:r>
          </a:p>
        </p:txBody>
      </p:sp>
      <p:sp>
        <p:nvSpPr>
          <p:cNvPr id="20484" name="Rectangle 11"/>
          <p:cNvSpPr>
            <a:spLocks noChangeArrowheads="1"/>
          </p:cNvSpPr>
          <p:nvPr/>
        </p:nvSpPr>
        <p:spPr bwMode="auto">
          <a:xfrm>
            <a:off x="304800" y="963613"/>
            <a:ext cx="7696200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pPr eaLnBrk="1" hangingPunct="1"/>
            <a:r>
              <a:rPr lang="en-US" altLang="en-US" sz="3200" b="1">
                <a:solidFill>
                  <a:srgbClr val="FF0000"/>
                </a:solidFill>
              </a:rPr>
              <a:t>4. Chọn các đối tượng trên trang tính</a:t>
            </a:r>
          </a:p>
        </p:txBody>
      </p:sp>
      <p:sp>
        <p:nvSpPr>
          <p:cNvPr id="7" name="Rounded Rectangular Callout 6"/>
          <p:cNvSpPr/>
          <p:nvPr/>
        </p:nvSpPr>
        <p:spPr>
          <a:xfrm>
            <a:off x="6629400" y="2520950"/>
            <a:ext cx="2419350" cy="1055688"/>
          </a:xfrm>
          <a:prstGeom prst="wedgeRoundRectCallout">
            <a:avLst>
              <a:gd name="adj1" fmla="val 42911"/>
              <a:gd name="adj2" fmla="val 111630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spAutoFit/>
          </a:bodyPr>
          <a:lstStyle/>
          <a:p>
            <a:pPr algn="ctr">
              <a:defRPr/>
            </a:pPr>
            <a:r>
              <a:rPr lang="en-US" sz="2800" b="1" dirty="0">
                <a:solidFill>
                  <a:schemeClr val="tx1"/>
                </a:solidFill>
              </a:rPr>
              <a:t>Thao </a:t>
            </a:r>
            <a:r>
              <a:rPr lang="en-US" sz="2800" b="1" dirty="0" err="1">
                <a:solidFill>
                  <a:schemeClr val="tx1"/>
                </a:solidFill>
              </a:rPr>
              <a:t>tác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 err="1">
                <a:solidFill>
                  <a:schemeClr val="tx1"/>
                </a:solidFill>
              </a:rPr>
              <a:t>thực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 err="1">
                <a:solidFill>
                  <a:schemeClr val="tx1"/>
                </a:solidFill>
              </a:rPr>
              <a:t>hiện</a:t>
            </a:r>
            <a:r>
              <a:rPr lang="en-US" sz="2800" b="1" dirty="0">
                <a:solidFill>
                  <a:schemeClr val="tx1"/>
                </a:solidFill>
              </a:rPr>
              <a:t>?</a:t>
            </a:r>
          </a:p>
        </p:txBody>
      </p:sp>
      <p:sp>
        <p:nvSpPr>
          <p:cNvPr id="20486" name="Rectangle 8"/>
          <p:cNvSpPr>
            <a:spLocks noChangeArrowheads="1"/>
          </p:cNvSpPr>
          <p:nvPr/>
        </p:nvSpPr>
        <p:spPr bwMode="auto">
          <a:xfrm>
            <a:off x="0" y="0"/>
            <a:ext cx="9144000" cy="990600"/>
          </a:xfrm>
          <a:prstGeom prst="rect">
            <a:avLst/>
          </a:prstGeom>
          <a:solidFill>
            <a:srgbClr val="00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endParaRPr lang="vi-VN" sz="2400"/>
          </a:p>
        </p:txBody>
      </p:sp>
      <p:sp>
        <p:nvSpPr>
          <p:cNvPr id="20487" name="WordArt 14"/>
          <p:cNvSpPr>
            <a:spLocks noChangeArrowheads="1" noChangeShapeType="1" noTextEdit="1"/>
          </p:cNvSpPr>
          <p:nvPr/>
        </p:nvSpPr>
        <p:spPr bwMode="auto">
          <a:xfrm>
            <a:off x="25400" y="152400"/>
            <a:ext cx="9042400" cy="762000"/>
          </a:xfrm>
          <a:prstGeom prst="rect">
            <a:avLst/>
          </a:prstGeom>
        </p:spPr>
        <p:txBody>
          <a:bodyPr wrap="none" fromWordArt="1">
            <a:prstTxWarp prst="textDeflate">
              <a:avLst>
                <a:gd name="adj" fmla="val 0"/>
              </a:avLst>
            </a:prstTxWarp>
          </a:bodyPr>
          <a:lstStyle/>
          <a:p>
            <a:pPr algn="ctr"/>
            <a:r>
              <a:rPr lang="en-US" sz="32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Times New Roman"/>
                <a:cs typeface="Times New Roman"/>
              </a:rPr>
              <a:t>Bài 2: CÁC THÀNH PHẦN CHÍNH VÀ DỮ LIỆU TRÊN TRANG TÍNH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45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515" grpId="0"/>
      <p:bldP spid="7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400" y="1014413"/>
            <a:ext cx="9118600" cy="4548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Rounded Rectangular Callout 6"/>
          <p:cNvSpPr>
            <a:spLocks/>
          </p:cNvSpPr>
          <p:nvPr/>
        </p:nvSpPr>
        <p:spPr>
          <a:xfrm>
            <a:off x="300038" y="5822950"/>
            <a:ext cx="8569325" cy="577850"/>
          </a:xfrm>
          <a:prstGeom prst="wedgeRoundRectCallout">
            <a:avLst>
              <a:gd name="adj1" fmla="val 21008"/>
              <a:gd name="adj2" fmla="val -49433"/>
              <a:gd name="adj3" fmla="val 16667"/>
            </a:avLst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spAutoFit/>
          </a:bodyPr>
          <a:lstStyle/>
          <a:p>
            <a:pPr algn="ctr">
              <a:defRPr/>
            </a:pPr>
            <a:r>
              <a:rPr lang="en-US" sz="2800" b="1" dirty="0" err="1">
                <a:solidFill>
                  <a:srgbClr val="FF0000"/>
                </a:solidFill>
              </a:rPr>
              <a:t>Bảng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kết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quả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học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tập</a:t>
            </a:r>
            <a:endParaRPr lang="en-US" sz="2800" b="1" dirty="0">
              <a:solidFill>
                <a:srgbClr val="FF0000"/>
              </a:solidFill>
            </a:endParaRPr>
          </a:p>
        </p:txBody>
      </p:sp>
      <p:sp>
        <p:nvSpPr>
          <p:cNvPr id="3" name="Cloud Callout 2"/>
          <p:cNvSpPr/>
          <p:nvPr/>
        </p:nvSpPr>
        <p:spPr>
          <a:xfrm>
            <a:off x="1600200" y="2895600"/>
            <a:ext cx="4953000" cy="2108200"/>
          </a:xfrm>
          <a:prstGeom prst="cloudCallout">
            <a:avLst>
              <a:gd name="adj1" fmla="val 36471"/>
              <a:gd name="adj2" fmla="val 7029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spAutoFit/>
          </a:bodyPr>
          <a:lstStyle/>
          <a:p>
            <a:pPr algn="ctr">
              <a:defRPr/>
            </a:pPr>
            <a:r>
              <a:rPr 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Thông</a:t>
            </a:r>
            <a:r>
              <a:rPr lang="en-US" sz="28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tin </a:t>
            </a:r>
            <a:r>
              <a:rPr 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trên</a:t>
            </a:r>
            <a:r>
              <a:rPr lang="en-US" sz="28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trang</a:t>
            </a:r>
            <a:r>
              <a:rPr lang="en-US" sz="28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tính</a:t>
            </a:r>
            <a:r>
              <a:rPr lang="en-US" sz="28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được</a:t>
            </a:r>
            <a:r>
              <a:rPr lang="en-US" sz="28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trình</a:t>
            </a:r>
            <a:r>
              <a:rPr lang="en-US" sz="28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bày</a:t>
            </a:r>
            <a:r>
              <a:rPr lang="en-US" sz="28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như</a:t>
            </a:r>
            <a:r>
              <a:rPr lang="en-US" sz="28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thế</a:t>
            </a:r>
            <a:r>
              <a:rPr lang="en-US" sz="28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nào</a:t>
            </a:r>
            <a:r>
              <a:rPr lang="en-US" sz="28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?</a:t>
            </a:r>
          </a:p>
        </p:txBody>
      </p:sp>
      <p:sp>
        <p:nvSpPr>
          <p:cNvPr id="6" name="Cloud Callout 5"/>
          <p:cNvSpPr/>
          <p:nvPr/>
        </p:nvSpPr>
        <p:spPr>
          <a:xfrm>
            <a:off x="1752600" y="2971800"/>
            <a:ext cx="5105400" cy="2108200"/>
          </a:xfrm>
          <a:prstGeom prst="cloudCallout">
            <a:avLst>
              <a:gd name="adj1" fmla="val 36471"/>
              <a:gd name="adj2" fmla="val 7029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spAutoFit/>
          </a:bodyPr>
          <a:lstStyle/>
          <a:p>
            <a:pPr algn="ctr">
              <a:defRPr/>
            </a:pPr>
            <a:r>
              <a:rPr 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Mỗi</a:t>
            </a:r>
            <a:r>
              <a:rPr lang="en-US" sz="28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hàng</a:t>
            </a:r>
            <a:r>
              <a:rPr lang="en-US" sz="28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, </a:t>
            </a:r>
            <a:r>
              <a:rPr 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cột</a:t>
            </a:r>
            <a:r>
              <a:rPr lang="en-US" sz="28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cho</a:t>
            </a:r>
            <a:r>
              <a:rPr lang="en-US" sz="28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em</a:t>
            </a:r>
            <a:r>
              <a:rPr lang="en-US" sz="28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thông</a:t>
            </a:r>
            <a:r>
              <a:rPr lang="en-US" sz="28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tin </a:t>
            </a:r>
            <a:r>
              <a:rPr 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có</a:t>
            </a:r>
            <a:r>
              <a:rPr lang="en-US" sz="28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cùng</a:t>
            </a:r>
            <a:r>
              <a:rPr lang="en-US" sz="28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loại</a:t>
            </a:r>
            <a:r>
              <a:rPr lang="en-US" sz="28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hay </a:t>
            </a:r>
            <a:r>
              <a:rPr 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không</a:t>
            </a:r>
            <a:r>
              <a:rPr lang="en-US" sz="28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?</a:t>
            </a:r>
          </a:p>
        </p:txBody>
      </p:sp>
      <p:sp>
        <p:nvSpPr>
          <p:cNvPr id="8" name="Cloud Callout 7"/>
          <p:cNvSpPr/>
          <p:nvPr/>
        </p:nvSpPr>
        <p:spPr>
          <a:xfrm>
            <a:off x="1905000" y="3124200"/>
            <a:ext cx="5105400" cy="2108200"/>
          </a:xfrm>
          <a:prstGeom prst="cloudCallout">
            <a:avLst>
              <a:gd name="adj1" fmla="val 36471"/>
              <a:gd name="adj2" fmla="val 7029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spAutoFit/>
          </a:bodyPr>
          <a:lstStyle/>
          <a:p>
            <a:pPr algn="ctr">
              <a:defRPr/>
            </a:pPr>
            <a:r>
              <a:rPr 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Môn</a:t>
            </a:r>
            <a:r>
              <a:rPr lang="en-US" sz="28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nào</a:t>
            </a:r>
            <a:r>
              <a:rPr lang="en-US" sz="28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là</a:t>
            </a:r>
            <a:r>
              <a:rPr lang="en-US" sz="28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môn</a:t>
            </a:r>
            <a:r>
              <a:rPr lang="en-US" sz="28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em</a:t>
            </a:r>
            <a:r>
              <a:rPr lang="en-US" sz="28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có</a:t>
            </a:r>
            <a:r>
              <a:rPr lang="en-US" sz="28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điểm</a:t>
            </a:r>
            <a:r>
              <a:rPr lang="en-US" sz="28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tổng</a:t>
            </a:r>
            <a:r>
              <a:rPr lang="en-US" sz="28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kết</a:t>
            </a:r>
            <a:r>
              <a:rPr lang="en-US" sz="28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cao</a:t>
            </a:r>
            <a:r>
              <a:rPr lang="en-US" sz="28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nhất</a:t>
            </a:r>
            <a:r>
              <a:rPr lang="en-US" sz="28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, </a:t>
            </a:r>
            <a:r>
              <a:rPr 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thấp</a:t>
            </a:r>
            <a:r>
              <a:rPr lang="en-US" sz="28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nhất</a:t>
            </a:r>
            <a:r>
              <a:rPr lang="en-US" sz="28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?</a:t>
            </a:r>
          </a:p>
        </p:txBody>
      </p:sp>
      <p:sp>
        <p:nvSpPr>
          <p:cNvPr id="9" name="Cloud Callout 8"/>
          <p:cNvSpPr/>
          <p:nvPr/>
        </p:nvSpPr>
        <p:spPr>
          <a:xfrm>
            <a:off x="2057400" y="3276600"/>
            <a:ext cx="5105400" cy="2108200"/>
          </a:xfrm>
          <a:prstGeom prst="cloudCallout">
            <a:avLst>
              <a:gd name="adj1" fmla="val 36471"/>
              <a:gd name="adj2" fmla="val 7029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spAutoFit/>
          </a:bodyPr>
          <a:lstStyle/>
          <a:p>
            <a:pPr algn="ctr">
              <a:defRPr/>
            </a:pPr>
            <a:r>
              <a:rPr 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Điểm</a:t>
            </a:r>
            <a:r>
              <a:rPr lang="en-US" sz="28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cao</a:t>
            </a:r>
            <a:r>
              <a:rPr lang="en-US" sz="28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nhất</a:t>
            </a:r>
            <a:r>
              <a:rPr lang="en-US" sz="28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của</a:t>
            </a:r>
            <a:r>
              <a:rPr lang="en-US" sz="28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môn</a:t>
            </a:r>
            <a:r>
              <a:rPr lang="en-US" sz="28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Toán</a:t>
            </a:r>
            <a:r>
              <a:rPr lang="en-US" sz="28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là</a:t>
            </a:r>
            <a:r>
              <a:rPr lang="en-US" sz="28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mấy</a:t>
            </a:r>
            <a:r>
              <a:rPr lang="en-US" sz="28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điểm</a:t>
            </a:r>
            <a:r>
              <a:rPr lang="en-US" sz="28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?</a:t>
            </a:r>
          </a:p>
        </p:txBody>
      </p:sp>
      <p:sp>
        <p:nvSpPr>
          <p:cNvPr id="10" name="Rounded Rectangular Callout 9"/>
          <p:cNvSpPr>
            <a:spLocks/>
          </p:cNvSpPr>
          <p:nvPr/>
        </p:nvSpPr>
        <p:spPr>
          <a:xfrm>
            <a:off x="173038" y="5567363"/>
            <a:ext cx="8818562" cy="1055687"/>
          </a:xfrm>
          <a:prstGeom prst="wedgeRoundRectCallout">
            <a:avLst>
              <a:gd name="adj1" fmla="val 21008"/>
              <a:gd name="adj2" fmla="val -49433"/>
              <a:gd name="adj3" fmla="val 16667"/>
            </a:avLst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spAutoFit/>
          </a:bodyPr>
          <a:lstStyle/>
          <a:p>
            <a:pPr algn="ctr">
              <a:defRPr/>
            </a:pPr>
            <a:r>
              <a:rPr lang="en-US" sz="2800" b="1" dirty="0" err="1">
                <a:solidFill>
                  <a:srgbClr val="FF0000"/>
                </a:solidFill>
              </a:rPr>
              <a:t>Mỗi</a:t>
            </a:r>
            <a:r>
              <a:rPr lang="en-US" sz="2800" b="1" dirty="0">
                <a:solidFill>
                  <a:srgbClr val="FF0000"/>
                </a:solidFill>
              </a:rPr>
              <a:t> ô </a:t>
            </a:r>
            <a:r>
              <a:rPr lang="en-US" sz="2800" b="1" dirty="0" err="1">
                <a:solidFill>
                  <a:srgbClr val="FF0000"/>
                </a:solidFill>
              </a:rPr>
              <a:t>trên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trang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tính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đều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cho</a:t>
            </a:r>
            <a:r>
              <a:rPr lang="en-US" sz="2800" b="1" dirty="0">
                <a:solidFill>
                  <a:srgbClr val="FF0000"/>
                </a:solidFill>
              </a:rPr>
              <a:t> ta </a:t>
            </a:r>
            <a:r>
              <a:rPr lang="en-US" sz="2800" b="1" dirty="0" err="1">
                <a:solidFill>
                  <a:srgbClr val="FF0000"/>
                </a:solidFill>
              </a:rPr>
              <a:t>thông</a:t>
            </a:r>
            <a:r>
              <a:rPr lang="en-US" sz="2800" b="1" dirty="0">
                <a:solidFill>
                  <a:srgbClr val="FF0000"/>
                </a:solidFill>
              </a:rPr>
              <a:t> tin </a:t>
            </a:r>
            <a:r>
              <a:rPr lang="en-US" sz="2800" b="1" dirty="0" err="1">
                <a:solidFill>
                  <a:srgbClr val="FF0000"/>
                </a:solidFill>
              </a:rPr>
              <a:t>hoàn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toàn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xác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định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tùy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theo</a:t>
            </a:r>
            <a:r>
              <a:rPr lang="en-US" sz="2800" b="1" dirty="0">
                <a:solidFill>
                  <a:srgbClr val="FF0000"/>
                </a:solidFill>
              </a:rPr>
              <a:t> ô </a:t>
            </a:r>
            <a:r>
              <a:rPr lang="en-US" sz="2800" b="1" dirty="0" err="1">
                <a:solidFill>
                  <a:srgbClr val="FF0000"/>
                </a:solidFill>
              </a:rPr>
              <a:t>đó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nằm</a:t>
            </a:r>
            <a:r>
              <a:rPr lang="en-US" sz="2800" b="1" dirty="0">
                <a:solidFill>
                  <a:srgbClr val="FF0000"/>
                </a:solidFill>
              </a:rPr>
              <a:t> ở </a:t>
            </a:r>
            <a:r>
              <a:rPr lang="en-US" sz="2800" b="1" dirty="0" err="1">
                <a:solidFill>
                  <a:srgbClr val="FF0000"/>
                </a:solidFill>
              </a:rPr>
              <a:t>hàng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nào</a:t>
            </a:r>
            <a:r>
              <a:rPr lang="en-US" sz="2800" b="1" dirty="0">
                <a:solidFill>
                  <a:srgbClr val="FF0000"/>
                </a:solidFill>
              </a:rPr>
              <a:t>, </a:t>
            </a:r>
            <a:r>
              <a:rPr lang="en-US" sz="2800" b="1" dirty="0" err="1">
                <a:solidFill>
                  <a:srgbClr val="FF0000"/>
                </a:solidFill>
              </a:rPr>
              <a:t>cột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nào</a:t>
            </a:r>
            <a:endParaRPr lang="en-US" sz="2800" b="1" dirty="0">
              <a:solidFill>
                <a:srgbClr val="FF0000"/>
              </a:solidFill>
            </a:endParaRPr>
          </a:p>
        </p:txBody>
      </p:sp>
      <p:sp>
        <p:nvSpPr>
          <p:cNvPr id="3081" name="Rectangle 12"/>
          <p:cNvSpPr>
            <a:spLocks noChangeArrowheads="1"/>
          </p:cNvSpPr>
          <p:nvPr/>
        </p:nvSpPr>
        <p:spPr bwMode="auto">
          <a:xfrm>
            <a:off x="0" y="0"/>
            <a:ext cx="9144000" cy="990600"/>
          </a:xfrm>
          <a:prstGeom prst="rect">
            <a:avLst/>
          </a:prstGeom>
          <a:solidFill>
            <a:srgbClr val="00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endParaRPr lang="vi-VN" sz="2400"/>
          </a:p>
        </p:txBody>
      </p:sp>
      <p:sp>
        <p:nvSpPr>
          <p:cNvPr id="3082" name="WordArt 14"/>
          <p:cNvSpPr>
            <a:spLocks noChangeArrowheads="1" noChangeShapeType="1" noTextEdit="1"/>
          </p:cNvSpPr>
          <p:nvPr/>
        </p:nvSpPr>
        <p:spPr bwMode="auto">
          <a:xfrm>
            <a:off x="25400" y="152400"/>
            <a:ext cx="9042400" cy="762000"/>
          </a:xfrm>
          <a:prstGeom prst="rect">
            <a:avLst/>
          </a:prstGeom>
        </p:spPr>
        <p:txBody>
          <a:bodyPr wrap="none" fromWordArt="1">
            <a:prstTxWarp prst="textDeflate">
              <a:avLst>
                <a:gd name="adj" fmla="val 0"/>
              </a:avLst>
            </a:prstTxWarp>
          </a:bodyPr>
          <a:lstStyle/>
          <a:p>
            <a:pPr algn="ctr"/>
            <a:r>
              <a:rPr lang="en-US" sz="32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Times New Roman"/>
                <a:cs typeface="Times New Roman"/>
              </a:rPr>
              <a:t>Bài 2: CÁC THÀNH PHẦN CHÍNH VÀ DỮ LIỆU TRÊN TRANG TÍNH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1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53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1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53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1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1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3" grpId="1" animBg="1"/>
      <p:bldP spid="6" grpId="0" animBg="1"/>
      <p:bldP spid="6" grpId="1" animBg="1"/>
      <p:bldP spid="8" grpId="0" animBg="1"/>
      <p:bldP spid="8" grpId="1" animBg="1"/>
      <p:bldP spid="9" grpId="0" animBg="1"/>
      <p:bldP spid="9" grpId="1" animBg="1"/>
      <p:bldP spid="10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549400"/>
            <a:ext cx="9144000" cy="530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507" name="Rectangle 11"/>
          <p:cNvSpPr>
            <a:spLocks noChangeArrowheads="1"/>
          </p:cNvSpPr>
          <p:nvPr/>
        </p:nvSpPr>
        <p:spPr bwMode="auto">
          <a:xfrm>
            <a:off x="304800" y="963613"/>
            <a:ext cx="7696200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pPr eaLnBrk="1" hangingPunct="1"/>
            <a:r>
              <a:rPr lang="en-US" altLang="en-US" sz="3200" b="1">
                <a:solidFill>
                  <a:srgbClr val="FF0000"/>
                </a:solidFill>
              </a:rPr>
              <a:t>4. Chọn các đối tượng trên trang tính</a:t>
            </a:r>
          </a:p>
        </p:txBody>
      </p:sp>
      <p:sp>
        <p:nvSpPr>
          <p:cNvPr id="21508" name="Footer Placeholder 3"/>
          <p:cNvSpPr txBox="1">
            <a:spLocks noGrp="1"/>
          </p:cNvSpPr>
          <p:nvPr/>
        </p:nvSpPr>
        <p:spPr bwMode="auto"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54000" rIns="54000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/>
            <a:r>
              <a:rPr lang="en-US" altLang="en-US" sz="1200" b="1">
                <a:solidFill>
                  <a:srgbClr val="FFABAB"/>
                </a:solidFill>
                <a:ea typeface="Arial Unicode MS" pitchFamily="34" charset="-128"/>
                <a:cs typeface="Arial Unicode MS" pitchFamily="34" charset="-128"/>
              </a:rPr>
              <a:t>Võ Nhật Trường </a:t>
            </a:r>
          </a:p>
        </p:txBody>
      </p:sp>
      <p:sp>
        <p:nvSpPr>
          <p:cNvPr id="7" name="AutoShape 14"/>
          <p:cNvSpPr>
            <a:spLocks noChangeArrowheads="1"/>
          </p:cNvSpPr>
          <p:nvPr/>
        </p:nvSpPr>
        <p:spPr bwMode="auto">
          <a:xfrm>
            <a:off x="5791200" y="4532313"/>
            <a:ext cx="1123950" cy="954087"/>
          </a:xfrm>
          <a:prstGeom prst="wedgeRoundRectCallout">
            <a:avLst>
              <a:gd name="adj1" fmla="val -109936"/>
              <a:gd name="adj2" fmla="val -71591"/>
              <a:gd name="adj3" fmla="val 16667"/>
            </a:avLst>
          </a:prstGeom>
          <a:solidFill>
            <a:schemeClr val="bg2">
              <a:lumMod val="7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>
            <a:spAutoFit/>
          </a:bodyPr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r>
              <a:rPr lang="en-US" altLang="en-US" sz="2800" dirty="0" err="1" smtClean="0">
                <a:solidFill>
                  <a:srgbClr val="0000FF"/>
                </a:solidFill>
              </a:rPr>
              <a:t>Chọn</a:t>
            </a:r>
            <a:r>
              <a:rPr lang="en-US" altLang="en-US" sz="2800" dirty="0" smtClean="0">
                <a:solidFill>
                  <a:srgbClr val="0000FF"/>
                </a:solidFill>
              </a:rPr>
              <a:t> 1 </a:t>
            </a:r>
            <a:r>
              <a:rPr lang="en-US" altLang="en-US" sz="2800" dirty="0" err="1" smtClean="0">
                <a:solidFill>
                  <a:srgbClr val="0000FF"/>
                </a:solidFill>
              </a:rPr>
              <a:t>cột</a:t>
            </a:r>
            <a:endParaRPr lang="en-US" altLang="en-US" sz="2800" dirty="0" smtClean="0">
              <a:solidFill>
                <a:srgbClr val="0000FF"/>
              </a:solidFill>
            </a:endParaRPr>
          </a:p>
        </p:txBody>
      </p:sp>
      <p:sp>
        <p:nvSpPr>
          <p:cNvPr id="8" name="Rectangle 18"/>
          <p:cNvSpPr>
            <a:spLocks noChangeArrowheads="1"/>
          </p:cNvSpPr>
          <p:nvPr/>
        </p:nvSpPr>
        <p:spPr bwMode="auto">
          <a:xfrm>
            <a:off x="4152900" y="3182938"/>
            <a:ext cx="1028700" cy="3827462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eaLnBrk="1" hangingPunct="1"/>
            <a:endParaRPr lang="en-US" altLang="en-US" b="1"/>
          </a:p>
        </p:txBody>
      </p:sp>
      <p:sp>
        <p:nvSpPr>
          <p:cNvPr id="9" name="Rounded Rectangular Callout 8"/>
          <p:cNvSpPr/>
          <p:nvPr/>
        </p:nvSpPr>
        <p:spPr>
          <a:xfrm>
            <a:off x="6629400" y="2520950"/>
            <a:ext cx="2419350" cy="1055688"/>
          </a:xfrm>
          <a:prstGeom prst="wedgeRoundRectCallout">
            <a:avLst>
              <a:gd name="adj1" fmla="val 42911"/>
              <a:gd name="adj2" fmla="val 111630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spAutoFit/>
          </a:bodyPr>
          <a:lstStyle/>
          <a:p>
            <a:pPr algn="ctr">
              <a:defRPr/>
            </a:pPr>
            <a:r>
              <a:rPr lang="en-US" sz="2800" b="1" dirty="0">
                <a:solidFill>
                  <a:schemeClr val="tx1"/>
                </a:solidFill>
              </a:rPr>
              <a:t>Thao </a:t>
            </a:r>
            <a:r>
              <a:rPr lang="en-US" sz="2800" b="1" dirty="0" err="1">
                <a:solidFill>
                  <a:schemeClr val="tx1"/>
                </a:solidFill>
              </a:rPr>
              <a:t>tác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 err="1">
                <a:solidFill>
                  <a:schemeClr val="tx1"/>
                </a:solidFill>
              </a:rPr>
              <a:t>thực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 err="1">
                <a:solidFill>
                  <a:schemeClr val="tx1"/>
                </a:solidFill>
              </a:rPr>
              <a:t>hiện</a:t>
            </a:r>
            <a:r>
              <a:rPr lang="en-US" sz="2800" b="1" dirty="0">
                <a:solidFill>
                  <a:schemeClr val="tx1"/>
                </a:solidFill>
              </a:rPr>
              <a:t>?</a:t>
            </a:r>
          </a:p>
        </p:txBody>
      </p:sp>
      <p:sp>
        <p:nvSpPr>
          <p:cNvPr id="21512" name="Rectangle 10"/>
          <p:cNvSpPr>
            <a:spLocks noChangeArrowheads="1"/>
          </p:cNvSpPr>
          <p:nvPr/>
        </p:nvSpPr>
        <p:spPr bwMode="auto">
          <a:xfrm>
            <a:off x="0" y="0"/>
            <a:ext cx="9144000" cy="990600"/>
          </a:xfrm>
          <a:prstGeom prst="rect">
            <a:avLst/>
          </a:prstGeom>
          <a:solidFill>
            <a:srgbClr val="00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endParaRPr lang="vi-VN" sz="2400"/>
          </a:p>
        </p:txBody>
      </p:sp>
      <p:sp>
        <p:nvSpPr>
          <p:cNvPr id="21513" name="WordArt 14"/>
          <p:cNvSpPr>
            <a:spLocks noChangeArrowheads="1" noChangeShapeType="1" noTextEdit="1"/>
          </p:cNvSpPr>
          <p:nvPr/>
        </p:nvSpPr>
        <p:spPr bwMode="auto">
          <a:xfrm>
            <a:off x="25400" y="152400"/>
            <a:ext cx="9042400" cy="762000"/>
          </a:xfrm>
          <a:prstGeom prst="rect">
            <a:avLst/>
          </a:prstGeom>
        </p:spPr>
        <p:txBody>
          <a:bodyPr wrap="none" fromWordArt="1">
            <a:prstTxWarp prst="textDeflate">
              <a:avLst>
                <a:gd name="adj" fmla="val 0"/>
              </a:avLst>
            </a:prstTxWarp>
          </a:bodyPr>
          <a:lstStyle/>
          <a:p>
            <a:pPr algn="ctr"/>
            <a:r>
              <a:rPr lang="en-US" sz="32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Times New Roman"/>
                <a:cs typeface="Times New Roman"/>
              </a:rPr>
              <a:t>Bài 2: CÁC THÀNH PHẦN CHÍNH VÀ DỮ LIỆU TRÊN TRANG TÍNH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ext Box 12"/>
          <p:cNvSpPr txBox="1">
            <a:spLocks noChangeArrowheads="1"/>
          </p:cNvSpPr>
          <p:nvPr/>
        </p:nvSpPr>
        <p:spPr bwMode="auto">
          <a:xfrm>
            <a:off x="1588" y="2336800"/>
            <a:ext cx="3810000" cy="585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99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hlink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vi-VN" altLang="en-US" sz="3200">
                <a:solidFill>
                  <a:srgbClr val="FF0000"/>
                </a:solidFill>
                <a:sym typeface="Wingdings" pitchFamily="2" charset="2"/>
              </a:rPr>
              <a:t></a:t>
            </a:r>
            <a:r>
              <a:rPr lang="en-US" altLang="en-US" sz="3200" b="1"/>
              <a:t> Chọn một hàng:</a:t>
            </a:r>
          </a:p>
        </p:txBody>
      </p:sp>
      <p:sp>
        <p:nvSpPr>
          <p:cNvPr id="22531" name="Text Box 13"/>
          <p:cNvSpPr txBox="1">
            <a:spLocks noChangeArrowheads="1"/>
          </p:cNvSpPr>
          <p:nvPr/>
        </p:nvSpPr>
        <p:spPr bwMode="auto">
          <a:xfrm>
            <a:off x="1588" y="2957513"/>
            <a:ext cx="3314700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99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hlink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vi-VN" altLang="en-US" sz="3200">
                <a:solidFill>
                  <a:srgbClr val="FF0000"/>
                </a:solidFill>
                <a:sym typeface="Wingdings" pitchFamily="2" charset="2"/>
              </a:rPr>
              <a:t></a:t>
            </a:r>
            <a:r>
              <a:rPr lang="en-US" altLang="en-US" sz="3200" b="1"/>
              <a:t> Chọn cột:</a:t>
            </a:r>
          </a:p>
        </p:txBody>
      </p:sp>
      <p:sp>
        <p:nvSpPr>
          <p:cNvPr id="22532" name="Text Box 14"/>
          <p:cNvSpPr txBox="1">
            <a:spLocks noChangeArrowheads="1"/>
          </p:cNvSpPr>
          <p:nvPr/>
        </p:nvSpPr>
        <p:spPr bwMode="auto">
          <a:xfrm>
            <a:off x="0" y="3587750"/>
            <a:ext cx="3276600" cy="585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99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hlink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vi-VN" altLang="en-US" sz="3200">
                <a:solidFill>
                  <a:srgbClr val="FF0000"/>
                </a:solidFill>
                <a:sym typeface="Wingdings" pitchFamily="2" charset="2"/>
              </a:rPr>
              <a:t></a:t>
            </a:r>
            <a:r>
              <a:rPr lang="en-US" altLang="en-US" sz="3200" b="1"/>
              <a:t> Chọn khối:</a:t>
            </a:r>
            <a:endParaRPr lang="en-US" altLang="en-US" sz="3200"/>
          </a:p>
        </p:txBody>
      </p:sp>
      <p:sp>
        <p:nvSpPr>
          <p:cNvPr id="22533" name="Text Box 15"/>
          <p:cNvSpPr txBox="1">
            <a:spLocks noChangeArrowheads="1"/>
          </p:cNvSpPr>
          <p:nvPr/>
        </p:nvSpPr>
        <p:spPr bwMode="auto">
          <a:xfrm>
            <a:off x="1588" y="1625600"/>
            <a:ext cx="31242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99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hlink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vi-VN" altLang="en-US" sz="3200">
                <a:solidFill>
                  <a:srgbClr val="FF0000"/>
                </a:solidFill>
                <a:sym typeface="Wingdings" pitchFamily="2" charset="2"/>
              </a:rPr>
              <a:t></a:t>
            </a:r>
            <a:r>
              <a:rPr lang="en-US" altLang="en-US" sz="3200" b="1"/>
              <a:t> Chọn một ô:</a:t>
            </a:r>
          </a:p>
        </p:txBody>
      </p:sp>
      <p:sp>
        <p:nvSpPr>
          <p:cNvPr id="22534" name="Text Box 14"/>
          <p:cNvSpPr txBox="1">
            <a:spLocks noChangeArrowheads="1"/>
          </p:cNvSpPr>
          <p:nvPr/>
        </p:nvSpPr>
        <p:spPr bwMode="auto">
          <a:xfrm>
            <a:off x="-76200" y="4756150"/>
            <a:ext cx="42672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99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hlink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vi-VN" altLang="en-US" sz="3200" b="1">
                <a:solidFill>
                  <a:srgbClr val="FF0000"/>
                </a:solidFill>
                <a:sym typeface="Wingdings" pitchFamily="2" charset="2"/>
              </a:rPr>
              <a:t></a:t>
            </a:r>
            <a:r>
              <a:rPr lang="en-US" altLang="en-US" sz="3200" b="1"/>
              <a:t> Chọn nhiều khối:</a:t>
            </a:r>
          </a:p>
        </p:txBody>
      </p:sp>
      <p:sp>
        <p:nvSpPr>
          <p:cNvPr id="22535" name="Text Box 15"/>
          <p:cNvSpPr txBox="1">
            <a:spLocks noChangeArrowheads="1"/>
          </p:cNvSpPr>
          <p:nvPr/>
        </p:nvSpPr>
        <p:spPr bwMode="auto">
          <a:xfrm>
            <a:off x="3810000" y="1616075"/>
            <a:ext cx="52578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99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hlink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altLang="en-US" sz="3200"/>
              <a:t>- Nháy chuột tại ô cần chọn.</a:t>
            </a:r>
          </a:p>
        </p:txBody>
      </p:sp>
      <p:sp>
        <p:nvSpPr>
          <p:cNvPr id="22536" name="Text Box 12"/>
          <p:cNvSpPr txBox="1">
            <a:spLocks noChangeArrowheads="1"/>
          </p:cNvSpPr>
          <p:nvPr/>
        </p:nvSpPr>
        <p:spPr bwMode="auto">
          <a:xfrm>
            <a:off x="3810000" y="2362200"/>
            <a:ext cx="55626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99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hlink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altLang="en-US" sz="3200"/>
              <a:t>- Nháy chuột tại nút tên hàng.</a:t>
            </a:r>
          </a:p>
        </p:txBody>
      </p:sp>
      <p:sp>
        <p:nvSpPr>
          <p:cNvPr id="22537" name="Text Box 13"/>
          <p:cNvSpPr txBox="1">
            <a:spLocks noChangeArrowheads="1"/>
          </p:cNvSpPr>
          <p:nvPr/>
        </p:nvSpPr>
        <p:spPr bwMode="auto">
          <a:xfrm>
            <a:off x="3840163" y="2997200"/>
            <a:ext cx="5608637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99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hlink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altLang="en-US" sz="3200"/>
              <a:t>- Nháy chuột tại nút tên cột.</a:t>
            </a:r>
          </a:p>
        </p:txBody>
      </p:sp>
      <p:sp>
        <p:nvSpPr>
          <p:cNvPr id="22538" name="Text Box 14"/>
          <p:cNvSpPr txBox="1">
            <a:spLocks noChangeArrowheads="1"/>
          </p:cNvSpPr>
          <p:nvPr/>
        </p:nvSpPr>
        <p:spPr bwMode="auto">
          <a:xfrm>
            <a:off x="3840163" y="3581400"/>
            <a:ext cx="5410200" cy="1077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99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hlink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altLang="en-US" sz="3200"/>
              <a:t>- Kéo thả chuột từ một ô góc nào đó đến ô góc đối diện.</a:t>
            </a:r>
          </a:p>
        </p:txBody>
      </p:sp>
      <p:sp>
        <p:nvSpPr>
          <p:cNvPr id="22539" name="Text Box 14"/>
          <p:cNvSpPr txBox="1">
            <a:spLocks noChangeArrowheads="1"/>
          </p:cNvSpPr>
          <p:nvPr/>
        </p:nvSpPr>
        <p:spPr bwMode="auto">
          <a:xfrm>
            <a:off x="3894138" y="4800600"/>
            <a:ext cx="5173662" cy="1570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99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hlink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altLang="en-US" sz="3200"/>
              <a:t>- Chọn 1 khối.</a:t>
            </a:r>
          </a:p>
          <a:p>
            <a:pPr eaLnBrk="1" hangingPunct="1"/>
            <a:r>
              <a:rPr lang="en-US" altLang="en-US" sz="3200"/>
              <a:t>- Nhấn giữ phím </a:t>
            </a:r>
            <a:r>
              <a:rPr lang="en-US" altLang="en-US" sz="3200" b="1"/>
              <a:t>Ctrl</a:t>
            </a:r>
            <a:r>
              <a:rPr lang="en-US" altLang="en-US" sz="3200"/>
              <a:t>, lần lượt các khối khác.</a:t>
            </a:r>
          </a:p>
        </p:txBody>
      </p:sp>
      <p:sp>
        <p:nvSpPr>
          <p:cNvPr id="22540" name="Rectangle 11"/>
          <p:cNvSpPr>
            <a:spLocks noChangeArrowheads="1"/>
          </p:cNvSpPr>
          <p:nvPr/>
        </p:nvSpPr>
        <p:spPr bwMode="auto">
          <a:xfrm>
            <a:off x="304800" y="963613"/>
            <a:ext cx="8229600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pPr eaLnBrk="1" hangingPunct="1"/>
            <a:r>
              <a:rPr lang="en-US" altLang="en-US" sz="3200" b="1">
                <a:solidFill>
                  <a:srgbClr val="FF0000"/>
                </a:solidFill>
              </a:rPr>
              <a:t>4. Chọn các đối tượng trên trang tính</a:t>
            </a:r>
          </a:p>
        </p:txBody>
      </p:sp>
      <p:sp>
        <p:nvSpPr>
          <p:cNvPr id="22541" name="Rectangle 15"/>
          <p:cNvSpPr>
            <a:spLocks noChangeArrowheads="1"/>
          </p:cNvSpPr>
          <p:nvPr/>
        </p:nvSpPr>
        <p:spPr bwMode="auto">
          <a:xfrm>
            <a:off x="0" y="0"/>
            <a:ext cx="9144000" cy="990600"/>
          </a:xfrm>
          <a:prstGeom prst="rect">
            <a:avLst/>
          </a:prstGeom>
          <a:solidFill>
            <a:srgbClr val="00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endParaRPr lang="vi-VN" sz="2400"/>
          </a:p>
        </p:txBody>
      </p:sp>
      <p:sp>
        <p:nvSpPr>
          <p:cNvPr id="22542" name="WordArt 14"/>
          <p:cNvSpPr>
            <a:spLocks noChangeArrowheads="1" noChangeShapeType="1" noTextEdit="1"/>
          </p:cNvSpPr>
          <p:nvPr/>
        </p:nvSpPr>
        <p:spPr bwMode="auto">
          <a:xfrm>
            <a:off x="25400" y="152400"/>
            <a:ext cx="9042400" cy="762000"/>
          </a:xfrm>
          <a:prstGeom prst="rect">
            <a:avLst/>
          </a:prstGeom>
        </p:spPr>
        <p:txBody>
          <a:bodyPr wrap="none" fromWordArt="1">
            <a:prstTxWarp prst="textDeflate">
              <a:avLst>
                <a:gd name="adj" fmla="val 0"/>
              </a:avLst>
            </a:prstTxWarp>
          </a:bodyPr>
          <a:lstStyle/>
          <a:p>
            <a:pPr algn="ctr"/>
            <a:r>
              <a:rPr lang="en-US" sz="32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Times New Roman"/>
                <a:cs typeface="Times New Roman"/>
              </a:rPr>
              <a:t>Bài 2: CÁC THÀNH PHẦN CHÍNH VÀ DỮ LIỆU TRÊN TRANG TÍNH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11"/>
          <p:cNvSpPr>
            <a:spLocks noGrp="1" noChangeArrowheads="1"/>
          </p:cNvSpPr>
          <p:nvPr>
            <p:ph type="title" idx="4294967295"/>
          </p:nvPr>
        </p:nvSpPr>
        <p:spPr>
          <a:xfrm>
            <a:off x="533400" y="1133475"/>
            <a:ext cx="7924800" cy="1076325"/>
          </a:xfrm>
          <a:solidFill>
            <a:srgbClr val="CCFF99"/>
          </a:solidFill>
          <a:ln algn="ctr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fr-FR" altLang="en-US" sz="3200" b="1" smtClean="0">
                <a:solidFill>
                  <a:srgbClr val="FF0000"/>
                </a:solidFill>
              </a:rPr>
              <a:t>? Dữ liệu nào không phải là dữ liệu số trong các trường hợp sau.</a:t>
            </a:r>
            <a:endParaRPr lang="en-US" altLang="en-US" sz="3200" b="1" smtClean="0">
              <a:solidFill>
                <a:srgbClr val="FF0000"/>
              </a:solidFill>
            </a:endParaRPr>
          </a:p>
        </p:txBody>
      </p:sp>
      <p:sp>
        <p:nvSpPr>
          <p:cNvPr id="23555" name="Text Box 13"/>
          <p:cNvSpPr txBox="1">
            <a:spLocks noChangeArrowheads="1"/>
          </p:cNvSpPr>
          <p:nvPr/>
        </p:nvSpPr>
        <p:spPr bwMode="auto">
          <a:xfrm>
            <a:off x="1600200" y="3444875"/>
            <a:ext cx="5867400" cy="585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fr-FR" altLang="en-US" sz="3200"/>
              <a:t>B. 12 năm</a:t>
            </a:r>
            <a:endParaRPr lang="en-US" altLang="en-US" sz="3200"/>
          </a:p>
        </p:txBody>
      </p:sp>
      <p:sp>
        <p:nvSpPr>
          <p:cNvPr id="23556" name="Text Box 15"/>
          <p:cNvSpPr txBox="1">
            <a:spLocks noChangeArrowheads="1"/>
          </p:cNvSpPr>
          <p:nvPr/>
        </p:nvSpPr>
        <p:spPr bwMode="auto">
          <a:xfrm>
            <a:off x="1600200" y="4343400"/>
            <a:ext cx="58674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fr-FR" altLang="en-US" sz="3200"/>
              <a:t>C. 3,457,986</a:t>
            </a:r>
            <a:endParaRPr lang="en-US" altLang="en-US" sz="3200"/>
          </a:p>
        </p:txBody>
      </p:sp>
      <p:sp>
        <p:nvSpPr>
          <p:cNvPr id="23557" name="Text Box 17"/>
          <p:cNvSpPr txBox="1">
            <a:spLocks noChangeArrowheads="1"/>
          </p:cNvSpPr>
          <p:nvPr/>
        </p:nvSpPr>
        <p:spPr bwMode="auto">
          <a:xfrm>
            <a:off x="1600200" y="2430463"/>
            <a:ext cx="58674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fr-FR" altLang="en-US" sz="3200"/>
              <a:t>A. -1243</a:t>
            </a:r>
            <a:endParaRPr lang="en-US" altLang="en-US" sz="3200"/>
          </a:p>
        </p:txBody>
      </p:sp>
      <p:sp>
        <p:nvSpPr>
          <p:cNvPr id="23558" name="Text Box 19"/>
          <p:cNvSpPr txBox="1">
            <a:spLocks noChangeArrowheads="1"/>
          </p:cNvSpPr>
          <p:nvPr/>
        </p:nvSpPr>
        <p:spPr bwMode="auto">
          <a:xfrm>
            <a:off x="1600200" y="5373688"/>
            <a:ext cx="58674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fr-FR" altLang="en-US" sz="3200"/>
              <a:t>D. 1999999999999999999</a:t>
            </a:r>
            <a:endParaRPr lang="en-US" altLang="en-US" sz="3200"/>
          </a:p>
        </p:txBody>
      </p:sp>
      <p:sp>
        <p:nvSpPr>
          <p:cNvPr id="13" name="Oval 20"/>
          <p:cNvSpPr>
            <a:spLocks noChangeArrowheads="1"/>
          </p:cNvSpPr>
          <p:nvPr/>
        </p:nvSpPr>
        <p:spPr bwMode="auto">
          <a:xfrm>
            <a:off x="1524000" y="3497263"/>
            <a:ext cx="533400" cy="533400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eaLnBrk="1" hangingPunct="1"/>
            <a:endParaRPr lang="vi-VN" altLang="en-US" b="1"/>
          </a:p>
        </p:txBody>
      </p:sp>
      <p:sp>
        <p:nvSpPr>
          <p:cNvPr id="23560" name="Rectangle 10"/>
          <p:cNvSpPr>
            <a:spLocks noChangeArrowheads="1"/>
          </p:cNvSpPr>
          <p:nvPr/>
        </p:nvSpPr>
        <p:spPr bwMode="auto">
          <a:xfrm>
            <a:off x="0" y="0"/>
            <a:ext cx="9144000" cy="990600"/>
          </a:xfrm>
          <a:prstGeom prst="rect">
            <a:avLst/>
          </a:prstGeom>
          <a:solidFill>
            <a:srgbClr val="00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endParaRPr lang="vi-VN" sz="2400"/>
          </a:p>
        </p:txBody>
      </p:sp>
      <p:sp>
        <p:nvSpPr>
          <p:cNvPr id="23561" name="WordArt 14"/>
          <p:cNvSpPr>
            <a:spLocks noChangeArrowheads="1" noChangeShapeType="1" noTextEdit="1"/>
          </p:cNvSpPr>
          <p:nvPr/>
        </p:nvSpPr>
        <p:spPr bwMode="auto">
          <a:xfrm>
            <a:off x="25400" y="152400"/>
            <a:ext cx="9042400" cy="762000"/>
          </a:xfrm>
          <a:prstGeom prst="rect">
            <a:avLst/>
          </a:prstGeom>
        </p:spPr>
        <p:txBody>
          <a:bodyPr wrap="none" fromWordArt="1">
            <a:prstTxWarp prst="textDeflate">
              <a:avLst>
                <a:gd name="adj" fmla="val 0"/>
              </a:avLst>
            </a:prstTxWarp>
          </a:bodyPr>
          <a:lstStyle/>
          <a:p>
            <a:pPr algn="ctr"/>
            <a:r>
              <a:rPr lang="en-US" sz="32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Times New Roman"/>
                <a:cs typeface="Times New Roman"/>
              </a:rPr>
              <a:t>Bài 2: CÁC THÀNH PHẦN CHÍNH VÀ DỮ LIỆU TRÊN TRANG TÍNH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ext Box 2"/>
          <p:cNvSpPr txBox="1">
            <a:spLocks noChangeArrowheads="1"/>
          </p:cNvSpPr>
          <p:nvPr/>
        </p:nvSpPr>
        <p:spPr bwMode="auto">
          <a:xfrm>
            <a:off x="381000" y="1412875"/>
            <a:ext cx="28956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2800" b="1">
                <a:solidFill>
                  <a:srgbClr val="000000"/>
                </a:solidFill>
              </a:rPr>
              <a:t>NỘI DUNG</a:t>
            </a:r>
            <a:endParaRPr lang="en-US" altLang="en-US" sz="2800" b="1"/>
          </a:p>
        </p:txBody>
      </p:sp>
      <p:sp>
        <p:nvSpPr>
          <p:cNvPr id="24579" name="Line 3"/>
          <p:cNvSpPr>
            <a:spLocks noChangeShapeType="1"/>
          </p:cNvSpPr>
          <p:nvPr/>
        </p:nvSpPr>
        <p:spPr bwMode="auto">
          <a:xfrm>
            <a:off x="4114800" y="1066800"/>
            <a:ext cx="0" cy="579120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80" name="Text Box 4"/>
          <p:cNvSpPr txBox="1">
            <a:spLocks noChangeArrowheads="1"/>
          </p:cNvSpPr>
          <p:nvPr/>
        </p:nvSpPr>
        <p:spPr bwMode="auto">
          <a:xfrm>
            <a:off x="4267200" y="2667000"/>
            <a:ext cx="4648200" cy="39703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en-US" altLang="en-US" sz="2800" b="1">
                <a:solidFill>
                  <a:srgbClr val="FF0000"/>
                </a:solidFill>
              </a:rPr>
              <a:t>HƯỚNG DẪN VỀ NHÀ :</a:t>
            </a:r>
          </a:p>
          <a:p>
            <a:pPr eaLnBrk="1" hangingPunct="1">
              <a:buFontTx/>
              <a:buChar char="-"/>
            </a:pPr>
            <a:r>
              <a:rPr lang="en-US" altLang="en-US" sz="2800">
                <a:solidFill>
                  <a:srgbClr val="000000"/>
                </a:solidFill>
              </a:rPr>
              <a:t>Học bài, xem nội dung đã học.</a:t>
            </a:r>
          </a:p>
          <a:p>
            <a:pPr eaLnBrk="1" hangingPunct="1">
              <a:buFontTx/>
              <a:buChar char="-"/>
            </a:pPr>
            <a:r>
              <a:rPr lang="en-US" altLang="en-US" sz="2800">
                <a:solidFill>
                  <a:srgbClr val="000000"/>
                </a:solidFill>
              </a:rPr>
              <a:t>Thực hành, làm các bài tập sách bài tập. </a:t>
            </a:r>
          </a:p>
          <a:p>
            <a:pPr eaLnBrk="1" hangingPunct="1">
              <a:buFontTx/>
              <a:buChar char="-"/>
            </a:pPr>
            <a:r>
              <a:rPr lang="en-US" altLang="en-US" sz="2800">
                <a:solidFill>
                  <a:srgbClr val="000000"/>
                </a:solidFill>
              </a:rPr>
              <a:t>Xem trước nôi dung bài học tiếp theo: </a:t>
            </a:r>
            <a:r>
              <a:rPr lang="en-US" altLang="en-US" sz="2800" b="1">
                <a:solidFill>
                  <a:srgbClr val="0000FF"/>
                </a:solidFill>
              </a:rPr>
              <a:t>BTH. Làm quen với các kiểu dữ liệu trên trang tính.</a:t>
            </a:r>
          </a:p>
        </p:txBody>
      </p:sp>
      <p:pic>
        <p:nvPicPr>
          <p:cNvPr id="24581" name="Picture 5" descr="jlgbook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1600" y="1219200"/>
            <a:ext cx="2286000" cy="1497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4582" name="AutoShape 6"/>
          <p:cNvSpPr>
            <a:spLocks noChangeArrowheads="1"/>
          </p:cNvSpPr>
          <p:nvPr/>
        </p:nvSpPr>
        <p:spPr bwMode="auto">
          <a:xfrm>
            <a:off x="5257800" y="838200"/>
            <a:ext cx="1295400" cy="1219200"/>
          </a:xfrm>
          <a:prstGeom prst="star32">
            <a:avLst>
              <a:gd name="adj" fmla="val 4259"/>
            </a:avLst>
          </a:prstGeom>
          <a:noFill/>
          <a:ln w="9525" algn="ctr">
            <a:solidFill>
              <a:srgbClr val="FFFF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rgbClr val="FFFFFF"/>
                    </a:gs>
                    <a:gs pos="100000">
                      <a:srgbClr val="FFFF00"/>
                    </a:gs>
                  </a:gsLst>
                  <a:path path="shape">
                    <a:fillToRect l="50000" t="50000" r="50000" b="50000"/>
                  </a:path>
                </a:gra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/>
            <a:endParaRPr lang="en-US" altLang="en-US" b="1"/>
          </a:p>
        </p:txBody>
      </p:sp>
      <p:sp>
        <p:nvSpPr>
          <p:cNvPr id="24583" name="AutoShape 7"/>
          <p:cNvSpPr>
            <a:spLocks noChangeArrowheads="1"/>
          </p:cNvSpPr>
          <p:nvPr/>
        </p:nvSpPr>
        <p:spPr bwMode="gray">
          <a:xfrm>
            <a:off x="641350" y="2971800"/>
            <a:ext cx="3321050" cy="909638"/>
          </a:xfrm>
          <a:prstGeom prst="roundRect">
            <a:avLst>
              <a:gd name="adj" fmla="val 50000"/>
            </a:avLst>
          </a:prstGeom>
          <a:noFill/>
          <a:ln w="57150" algn="ctr">
            <a:solidFill>
              <a:srgbClr val="FF99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76200" dir="10800000" kx="-3284103" algn="br" rotWithShape="0">
                    <a:schemeClr val="bg2">
                      <a:alpha val="50000"/>
                    </a:schemeClr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eaLnBrk="1" hangingPunct="1"/>
            <a:r>
              <a:rPr lang="en-US" altLang="en-US" b="1">
                <a:solidFill>
                  <a:srgbClr val="CC00FF"/>
                </a:solidFill>
                <a:cs typeface="Times New Roman" pitchFamily="18" charset="0"/>
              </a:rPr>
              <a:t>2. </a:t>
            </a:r>
            <a:r>
              <a:rPr lang="en-US" altLang="en-US" b="1">
                <a:solidFill>
                  <a:srgbClr val="008000"/>
                </a:solidFill>
              </a:rPr>
              <a:t>Các thành phần chính trên trang tính</a:t>
            </a:r>
            <a:endParaRPr lang="en-US" altLang="en-US" b="1">
              <a:solidFill>
                <a:srgbClr val="CC00FF"/>
              </a:solidFill>
            </a:endParaRPr>
          </a:p>
        </p:txBody>
      </p:sp>
      <p:sp>
        <p:nvSpPr>
          <p:cNvPr id="24584" name="AutoShape 8"/>
          <p:cNvSpPr>
            <a:spLocks noChangeArrowheads="1"/>
          </p:cNvSpPr>
          <p:nvPr/>
        </p:nvSpPr>
        <p:spPr bwMode="gray">
          <a:xfrm>
            <a:off x="641350" y="2262188"/>
            <a:ext cx="3321050" cy="520700"/>
          </a:xfrm>
          <a:prstGeom prst="roundRect">
            <a:avLst>
              <a:gd name="adj" fmla="val 50000"/>
            </a:avLst>
          </a:prstGeom>
          <a:noFill/>
          <a:ln w="57150" algn="ctr">
            <a:solidFill>
              <a:schemeClr val="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990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13500000" algn="ctr" rotWithShape="0">
                    <a:srgbClr val="033B74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eaLnBrk="1" hangingPunct="1"/>
            <a:r>
              <a:rPr lang="en-US" altLang="en-US" b="1">
                <a:solidFill>
                  <a:srgbClr val="FF3300"/>
                </a:solidFill>
                <a:cs typeface="Times New Roman" pitchFamily="18" charset="0"/>
              </a:rPr>
              <a:t>1. </a:t>
            </a:r>
            <a:r>
              <a:rPr lang="en-US" altLang="en-US" b="1">
                <a:solidFill>
                  <a:srgbClr val="008000"/>
                </a:solidFill>
              </a:rPr>
              <a:t>Bảng tính </a:t>
            </a:r>
          </a:p>
        </p:txBody>
      </p:sp>
      <p:grpSp>
        <p:nvGrpSpPr>
          <p:cNvPr id="24585" name="Group 9"/>
          <p:cNvGrpSpPr>
            <a:grpSpLocks/>
          </p:cNvGrpSpPr>
          <p:nvPr/>
        </p:nvGrpSpPr>
        <p:grpSpPr bwMode="auto">
          <a:xfrm>
            <a:off x="157163" y="2176463"/>
            <a:ext cx="609600" cy="604837"/>
            <a:chOff x="2078" y="1680"/>
            <a:chExt cx="1615" cy="1615"/>
          </a:xfrm>
        </p:grpSpPr>
        <p:sp>
          <p:nvSpPr>
            <p:cNvPr id="24611" name="Oval 10"/>
            <p:cNvSpPr>
              <a:spLocks noChangeArrowheads="1"/>
            </p:cNvSpPr>
            <p:nvPr/>
          </p:nvSpPr>
          <p:spPr bwMode="gray">
            <a:xfrm>
              <a:off x="2078" y="1680"/>
              <a:ext cx="1615" cy="1615"/>
            </a:xfrm>
            <a:prstGeom prst="ellipse">
              <a:avLst/>
            </a:prstGeom>
            <a:gradFill rotWithShape="1">
              <a:gsLst>
                <a:gs pos="0">
                  <a:srgbClr val="767676"/>
                </a:gs>
                <a:gs pos="50000">
                  <a:srgbClr val="FFFFFF"/>
                </a:gs>
                <a:gs pos="100000">
                  <a:srgbClr val="767676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57150" algn="ctr">
                  <a:solidFill>
                    <a:schemeClr val="bg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76200" dir="10800000" kx="-3284103" algn="br" rotWithShape="0">
                      <a:schemeClr val="bg2">
                        <a:alpha val="50000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/>
              <a:endParaRPr lang="en-US" altLang="en-US" b="1"/>
            </a:p>
          </p:txBody>
        </p:sp>
        <p:sp>
          <p:nvSpPr>
            <p:cNvPr id="24612" name="Oval 11"/>
            <p:cNvSpPr>
              <a:spLocks noChangeArrowheads="1"/>
            </p:cNvSpPr>
            <p:nvPr/>
          </p:nvSpPr>
          <p:spPr bwMode="gray">
            <a:xfrm>
              <a:off x="2170" y="1771"/>
              <a:ext cx="1430" cy="1430"/>
            </a:xfrm>
            <a:prstGeom prst="ellipse">
              <a:avLst/>
            </a:prstGeom>
            <a:gradFill rotWithShape="1">
              <a:gsLst>
                <a:gs pos="0">
                  <a:srgbClr val="A2A2A2"/>
                </a:gs>
                <a:gs pos="50000">
                  <a:srgbClr val="FFFFFF"/>
                </a:gs>
                <a:gs pos="100000">
                  <a:srgbClr val="A2A2A2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76200" dir="10800000" kx="-3284103" algn="br" rotWithShape="0">
                      <a:schemeClr val="bg2">
                        <a:alpha val="50000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/>
              <a:endParaRPr lang="en-US" altLang="en-US" b="1"/>
            </a:p>
          </p:txBody>
        </p:sp>
        <p:sp>
          <p:nvSpPr>
            <p:cNvPr id="210956" name="Oval 12"/>
            <p:cNvSpPr>
              <a:spLocks noChangeArrowheads="1"/>
            </p:cNvSpPr>
            <p:nvPr/>
          </p:nvSpPr>
          <p:spPr bwMode="gray">
            <a:xfrm>
              <a:off x="2255" y="1858"/>
              <a:ext cx="1262" cy="1263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tint val="0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tint val="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38100" algn="ctr">
                  <a:solidFill>
                    <a:schemeClr val="bg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09250" dir="3267739" algn="ctr" rotWithShape="0">
                      <a:srgbClr val="808080">
                        <a:alpha val="50000"/>
                      </a:srgbClr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pPr eaLnBrk="1" hangingPunct="1">
                <a:defRPr/>
              </a:pPr>
              <a:endParaRPr lang="en-US" b="1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4614" name="Oval 13"/>
            <p:cNvSpPr>
              <a:spLocks noChangeArrowheads="1"/>
            </p:cNvSpPr>
            <p:nvPr/>
          </p:nvSpPr>
          <p:spPr bwMode="gray">
            <a:xfrm>
              <a:off x="2254" y="1856"/>
              <a:ext cx="1262" cy="1264"/>
            </a:xfrm>
            <a:prstGeom prst="ellipse">
              <a:avLst/>
            </a:prstGeom>
            <a:gradFill rotWithShape="1">
              <a:gsLst>
                <a:gs pos="0">
                  <a:srgbClr val="000000"/>
                </a:gs>
                <a:gs pos="100000">
                  <a:srgbClr val="FFCC00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38100" algn="ctr">
                  <a:solidFill>
                    <a:schemeClr val="bg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09250" dir="3267739" algn="ctr" rotWithShape="0">
                      <a:srgbClr val="808080">
                        <a:alpha val="50000"/>
                      </a:srgbClr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pPr eaLnBrk="1" hangingPunct="1"/>
              <a:endParaRPr lang="en-US" altLang="en-US" b="1"/>
            </a:p>
          </p:txBody>
        </p:sp>
        <p:sp>
          <p:nvSpPr>
            <p:cNvPr id="210958" name="Oval 14"/>
            <p:cNvSpPr>
              <a:spLocks noChangeArrowheads="1"/>
            </p:cNvSpPr>
            <p:nvPr/>
          </p:nvSpPr>
          <p:spPr bwMode="gray">
            <a:xfrm>
              <a:off x="2339" y="1939"/>
              <a:ext cx="1093" cy="1098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shade val="54118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shade val="54118"/>
                    <a:invGamma/>
                  </a:schemeClr>
                </a:gs>
              </a:gsLst>
              <a:lin ang="189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38100" algn="ctr">
                  <a:solidFill>
                    <a:schemeClr val="bg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09250" dir="3267739" algn="ctr" rotWithShape="0">
                      <a:srgbClr val="808080">
                        <a:alpha val="50000"/>
                      </a:srgbClr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pPr eaLnBrk="1" hangingPunct="1">
                <a:defRPr/>
              </a:pPr>
              <a:endParaRPr lang="en-US" b="1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4616" name="Oval 15"/>
            <p:cNvSpPr>
              <a:spLocks noChangeArrowheads="1"/>
            </p:cNvSpPr>
            <p:nvPr/>
          </p:nvSpPr>
          <p:spPr bwMode="gray">
            <a:xfrm>
              <a:off x="2337" y="1939"/>
              <a:ext cx="1096" cy="1098"/>
            </a:xfrm>
            <a:prstGeom prst="ellipse">
              <a:avLst/>
            </a:prstGeom>
            <a:gradFill rotWithShape="1">
              <a:gsLst>
                <a:gs pos="0">
                  <a:srgbClr val="FFCC00"/>
                </a:gs>
                <a:gs pos="100000">
                  <a:srgbClr val="7C6300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38100" algn="ctr">
                  <a:solidFill>
                    <a:schemeClr val="bg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09250" dir="3267739" algn="ctr" rotWithShape="0">
                      <a:srgbClr val="808080">
                        <a:alpha val="50000"/>
                      </a:srgbClr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pPr eaLnBrk="1" hangingPunct="1"/>
              <a:endParaRPr lang="en-US" altLang="en-US" b="1"/>
            </a:p>
          </p:txBody>
        </p:sp>
      </p:grpSp>
      <p:grpSp>
        <p:nvGrpSpPr>
          <p:cNvPr id="24586" name="Group 16"/>
          <p:cNvGrpSpPr>
            <a:grpSpLocks/>
          </p:cNvGrpSpPr>
          <p:nvPr/>
        </p:nvGrpSpPr>
        <p:grpSpPr bwMode="auto">
          <a:xfrm>
            <a:off x="169863" y="3095625"/>
            <a:ext cx="609600" cy="604838"/>
            <a:chOff x="2078" y="1680"/>
            <a:chExt cx="1615" cy="1615"/>
          </a:xfrm>
        </p:grpSpPr>
        <p:sp>
          <p:nvSpPr>
            <p:cNvPr id="24605" name="Oval 17"/>
            <p:cNvSpPr>
              <a:spLocks noChangeArrowheads="1"/>
            </p:cNvSpPr>
            <p:nvPr/>
          </p:nvSpPr>
          <p:spPr bwMode="gray">
            <a:xfrm>
              <a:off x="2078" y="1680"/>
              <a:ext cx="1615" cy="1615"/>
            </a:xfrm>
            <a:prstGeom prst="ellipse">
              <a:avLst/>
            </a:prstGeom>
            <a:gradFill rotWithShape="1">
              <a:gsLst>
                <a:gs pos="0">
                  <a:srgbClr val="767676"/>
                </a:gs>
                <a:gs pos="50000">
                  <a:srgbClr val="FFFFFF"/>
                </a:gs>
                <a:gs pos="100000">
                  <a:srgbClr val="767676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57150" algn="ctr">
                  <a:solidFill>
                    <a:schemeClr val="bg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76200" dir="10800000" kx="-3284103" algn="br" rotWithShape="0">
                      <a:schemeClr val="bg2">
                        <a:alpha val="50000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/>
              <a:endParaRPr lang="en-US" altLang="en-US" b="1"/>
            </a:p>
          </p:txBody>
        </p:sp>
        <p:sp>
          <p:nvSpPr>
            <p:cNvPr id="24606" name="Oval 18"/>
            <p:cNvSpPr>
              <a:spLocks noChangeArrowheads="1"/>
            </p:cNvSpPr>
            <p:nvPr/>
          </p:nvSpPr>
          <p:spPr bwMode="gray">
            <a:xfrm>
              <a:off x="2170" y="1771"/>
              <a:ext cx="1430" cy="1430"/>
            </a:xfrm>
            <a:prstGeom prst="ellipse">
              <a:avLst/>
            </a:prstGeom>
            <a:gradFill rotWithShape="1">
              <a:gsLst>
                <a:gs pos="0">
                  <a:srgbClr val="A2A2A2"/>
                </a:gs>
                <a:gs pos="50000">
                  <a:srgbClr val="FFFFFF"/>
                </a:gs>
                <a:gs pos="100000">
                  <a:srgbClr val="A2A2A2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76200" dir="10800000" kx="-3284103" algn="br" rotWithShape="0">
                      <a:schemeClr val="bg2">
                        <a:alpha val="50000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/>
              <a:endParaRPr lang="en-US" altLang="en-US" b="1"/>
            </a:p>
          </p:txBody>
        </p:sp>
        <p:sp>
          <p:nvSpPr>
            <p:cNvPr id="210963" name="Oval 19"/>
            <p:cNvSpPr>
              <a:spLocks noChangeArrowheads="1"/>
            </p:cNvSpPr>
            <p:nvPr/>
          </p:nvSpPr>
          <p:spPr bwMode="gray">
            <a:xfrm>
              <a:off x="2255" y="1858"/>
              <a:ext cx="1262" cy="1263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tint val="0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tint val="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38100" algn="ctr">
                  <a:solidFill>
                    <a:schemeClr val="bg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09250" dir="3267739" algn="ctr" rotWithShape="0">
                      <a:srgbClr val="808080">
                        <a:alpha val="50000"/>
                      </a:srgbClr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pPr eaLnBrk="1" hangingPunct="1">
                <a:defRPr/>
              </a:pPr>
              <a:endParaRPr lang="en-US" b="1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4608" name="Oval 20"/>
            <p:cNvSpPr>
              <a:spLocks noChangeArrowheads="1"/>
            </p:cNvSpPr>
            <p:nvPr/>
          </p:nvSpPr>
          <p:spPr bwMode="gray">
            <a:xfrm>
              <a:off x="2254" y="1856"/>
              <a:ext cx="1262" cy="1264"/>
            </a:xfrm>
            <a:prstGeom prst="ellipse">
              <a:avLst/>
            </a:prstGeom>
            <a:gradFill rotWithShape="1">
              <a:gsLst>
                <a:gs pos="0">
                  <a:srgbClr val="21B3E1"/>
                </a:gs>
                <a:gs pos="100000">
                  <a:srgbClr val="0F5368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38100" algn="ctr">
                  <a:solidFill>
                    <a:schemeClr val="bg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09250" dir="3267739" algn="ctr" rotWithShape="0">
                      <a:srgbClr val="808080">
                        <a:alpha val="50000"/>
                      </a:srgbClr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pPr eaLnBrk="1" hangingPunct="1"/>
              <a:endParaRPr lang="en-US" altLang="en-US" b="1"/>
            </a:p>
          </p:txBody>
        </p:sp>
        <p:sp>
          <p:nvSpPr>
            <p:cNvPr id="210965" name="Oval 21"/>
            <p:cNvSpPr>
              <a:spLocks noChangeArrowheads="1"/>
            </p:cNvSpPr>
            <p:nvPr/>
          </p:nvSpPr>
          <p:spPr bwMode="gray">
            <a:xfrm>
              <a:off x="2339" y="1939"/>
              <a:ext cx="1093" cy="1098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shade val="54118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shade val="54118"/>
                    <a:invGamma/>
                  </a:schemeClr>
                </a:gs>
              </a:gsLst>
              <a:lin ang="189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38100" algn="ctr">
                  <a:solidFill>
                    <a:schemeClr val="bg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09250" dir="3267739" algn="ctr" rotWithShape="0">
                      <a:srgbClr val="808080">
                        <a:alpha val="50000"/>
                      </a:srgbClr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pPr eaLnBrk="1" hangingPunct="1">
                <a:defRPr/>
              </a:pPr>
              <a:endParaRPr lang="en-US" b="1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4610" name="Oval 22"/>
            <p:cNvSpPr>
              <a:spLocks noChangeArrowheads="1"/>
            </p:cNvSpPr>
            <p:nvPr/>
          </p:nvSpPr>
          <p:spPr bwMode="gray">
            <a:xfrm>
              <a:off x="2337" y="1939"/>
              <a:ext cx="1096" cy="1098"/>
            </a:xfrm>
            <a:prstGeom prst="ellipse">
              <a:avLst/>
            </a:prstGeom>
            <a:gradFill rotWithShape="1">
              <a:gsLst>
                <a:gs pos="0">
                  <a:srgbClr val="21B3E1"/>
                </a:gs>
                <a:gs pos="100000">
                  <a:srgbClr val="10576D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38100" algn="ctr">
                  <a:solidFill>
                    <a:schemeClr val="bg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09250" dir="3267739" algn="ctr" rotWithShape="0">
                      <a:srgbClr val="808080">
                        <a:alpha val="50000"/>
                      </a:srgbClr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pPr eaLnBrk="1" hangingPunct="1"/>
              <a:endParaRPr lang="en-US" altLang="en-US" b="1"/>
            </a:p>
          </p:txBody>
        </p:sp>
      </p:grpSp>
      <p:sp>
        <p:nvSpPr>
          <p:cNvPr id="24587" name="AutoShape 23"/>
          <p:cNvSpPr>
            <a:spLocks noChangeArrowheads="1"/>
          </p:cNvSpPr>
          <p:nvPr/>
        </p:nvSpPr>
        <p:spPr bwMode="gray">
          <a:xfrm>
            <a:off x="641350" y="4110038"/>
            <a:ext cx="3321050" cy="520700"/>
          </a:xfrm>
          <a:prstGeom prst="roundRect">
            <a:avLst>
              <a:gd name="adj" fmla="val 50000"/>
            </a:avLst>
          </a:prstGeom>
          <a:noFill/>
          <a:ln w="57150" algn="ctr">
            <a:solidFill>
              <a:srgbClr val="FF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76200" dir="10800000" kx="-3284103" algn="br" rotWithShape="0">
                    <a:schemeClr val="bg2">
                      <a:alpha val="50000"/>
                    </a:schemeClr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eaLnBrk="1" hangingPunct="1">
              <a:spcBef>
                <a:spcPct val="20000"/>
              </a:spcBef>
            </a:pPr>
            <a:r>
              <a:rPr lang="en-US" altLang="en-US" b="1">
                <a:solidFill>
                  <a:srgbClr val="FF0000"/>
                </a:solidFill>
                <a:cs typeface="Times New Roman" pitchFamily="18" charset="0"/>
              </a:rPr>
              <a:t>3. </a:t>
            </a:r>
            <a:r>
              <a:rPr lang="en-US" altLang="en-US" b="1">
                <a:solidFill>
                  <a:srgbClr val="008000"/>
                </a:solidFill>
              </a:rPr>
              <a:t>Dữ liệu trên trang tính</a:t>
            </a:r>
            <a:endParaRPr lang="en-US" altLang="en-US" b="1">
              <a:solidFill>
                <a:srgbClr val="FF0000"/>
              </a:solidFill>
            </a:endParaRPr>
          </a:p>
        </p:txBody>
      </p:sp>
      <p:grpSp>
        <p:nvGrpSpPr>
          <p:cNvPr id="24588" name="Group 24"/>
          <p:cNvGrpSpPr>
            <a:grpSpLocks/>
          </p:cNvGrpSpPr>
          <p:nvPr/>
        </p:nvGrpSpPr>
        <p:grpSpPr bwMode="auto">
          <a:xfrm>
            <a:off x="169863" y="4038600"/>
            <a:ext cx="609600" cy="604838"/>
            <a:chOff x="2078" y="1680"/>
            <a:chExt cx="1615" cy="1615"/>
          </a:xfrm>
        </p:grpSpPr>
        <p:sp>
          <p:nvSpPr>
            <p:cNvPr id="24599" name="Oval 25"/>
            <p:cNvSpPr>
              <a:spLocks noChangeArrowheads="1"/>
            </p:cNvSpPr>
            <p:nvPr/>
          </p:nvSpPr>
          <p:spPr bwMode="gray">
            <a:xfrm>
              <a:off x="2078" y="1680"/>
              <a:ext cx="1615" cy="1615"/>
            </a:xfrm>
            <a:prstGeom prst="ellipse">
              <a:avLst/>
            </a:prstGeom>
            <a:gradFill rotWithShape="1">
              <a:gsLst>
                <a:gs pos="0">
                  <a:srgbClr val="767676"/>
                </a:gs>
                <a:gs pos="50000">
                  <a:srgbClr val="FFFFFF"/>
                </a:gs>
                <a:gs pos="100000">
                  <a:srgbClr val="767676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57150" algn="ctr">
                  <a:solidFill>
                    <a:schemeClr val="bg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76200" dir="10800000" kx="-3284103" algn="br" rotWithShape="0">
                      <a:schemeClr val="bg2">
                        <a:alpha val="50000"/>
                      </a:schemeClr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pPr eaLnBrk="1" hangingPunct="1"/>
              <a:endParaRPr lang="en-US" altLang="en-US" b="1"/>
            </a:p>
          </p:txBody>
        </p:sp>
        <p:sp>
          <p:nvSpPr>
            <p:cNvPr id="24600" name="Oval 26"/>
            <p:cNvSpPr>
              <a:spLocks noChangeArrowheads="1"/>
            </p:cNvSpPr>
            <p:nvPr/>
          </p:nvSpPr>
          <p:spPr bwMode="gray">
            <a:xfrm>
              <a:off x="2170" y="1771"/>
              <a:ext cx="1430" cy="1430"/>
            </a:xfrm>
            <a:prstGeom prst="ellipse">
              <a:avLst/>
            </a:prstGeom>
            <a:gradFill rotWithShape="1">
              <a:gsLst>
                <a:gs pos="0">
                  <a:srgbClr val="A2A2A2"/>
                </a:gs>
                <a:gs pos="50000">
                  <a:srgbClr val="FFFFFF"/>
                </a:gs>
                <a:gs pos="100000">
                  <a:srgbClr val="A2A2A2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76200" dir="10800000" kx="-3284103" algn="br" rotWithShape="0">
                      <a:schemeClr val="bg2">
                        <a:alpha val="50000"/>
                      </a:schemeClr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pPr eaLnBrk="1" hangingPunct="1"/>
              <a:endParaRPr lang="en-US" altLang="en-US" b="1"/>
            </a:p>
          </p:txBody>
        </p:sp>
        <p:sp>
          <p:nvSpPr>
            <p:cNvPr id="210971" name="Oval 27"/>
            <p:cNvSpPr>
              <a:spLocks noChangeArrowheads="1"/>
            </p:cNvSpPr>
            <p:nvPr/>
          </p:nvSpPr>
          <p:spPr bwMode="gray">
            <a:xfrm>
              <a:off x="2255" y="1858"/>
              <a:ext cx="1262" cy="1263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tint val="0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tint val="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38100" algn="ctr">
                  <a:solidFill>
                    <a:schemeClr val="bg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09250" dir="3267739" algn="ctr" rotWithShape="0">
                      <a:srgbClr val="808080">
                        <a:alpha val="50000"/>
                      </a:srgbClr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pPr eaLnBrk="1" hangingPunct="1">
                <a:defRPr/>
              </a:pPr>
              <a:endParaRPr lang="en-US" b="1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4602" name="Oval 28"/>
            <p:cNvSpPr>
              <a:spLocks noChangeArrowheads="1"/>
            </p:cNvSpPr>
            <p:nvPr/>
          </p:nvSpPr>
          <p:spPr bwMode="gray">
            <a:xfrm>
              <a:off x="2254" y="1856"/>
              <a:ext cx="1262" cy="1264"/>
            </a:xfrm>
            <a:prstGeom prst="ellipse">
              <a:avLst/>
            </a:prstGeom>
            <a:gradFill rotWithShape="1">
              <a:gsLst>
                <a:gs pos="0">
                  <a:srgbClr val="21B3E1"/>
                </a:gs>
                <a:gs pos="100000">
                  <a:srgbClr val="0F5368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38100" algn="ctr">
                  <a:solidFill>
                    <a:schemeClr val="bg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09250" dir="3267739" algn="ctr" rotWithShape="0">
                      <a:srgbClr val="808080">
                        <a:alpha val="50000"/>
                      </a:srgbClr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pPr eaLnBrk="1" hangingPunct="1"/>
              <a:endParaRPr lang="en-US" altLang="en-US" b="1"/>
            </a:p>
          </p:txBody>
        </p:sp>
        <p:sp>
          <p:nvSpPr>
            <p:cNvPr id="210973" name="Oval 29"/>
            <p:cNvSpPr>
              <a:spLocks noChangeArrowheads="1"/>
            </p:cNvSpPr>
            <p:nvPr/>
          </p:nvSpPr>
          <p:spPr bwMode="gray">
            <a:xfrm>
              <a:off x="2339" y="1939"/>
              <a:ext cx="1093" cy="1098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shade val="54118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shade val="54118"/>
                    <a:invGamma/>
                  </a:schemeClr>
                </a:gs>
              </a:gsLst>
              <a:lin ang="189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38100" algn="ctr">
                  <a:solidFill>
                    <a:schemeClr val="bg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09250" dir="3267739" algn="ctr" rotWithShape="0">
                      <a:srgbClr val="808080">
                        <a:alpha val="50000"/>
                      </a:srgbClr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pPr eaLnBrk="1" hangingPunct="1">
                <a:defRPr/>
              </a:pPr>
              <a:endParaRPr lang="en-US" b="1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4604" name="Oval 30"/>
            <p:cNvSpPr>
              <a:spLocks noChangeArrowheads="1"/>
            </p:cNvSpPr>
            <p:nvPr/>
          </p:nvSpPr>
          <p:spPr bwMode="gray">
            <a:xfrm>
              <a:off x="2337" y="1939"/>
              <a:ext cx="1096" cy="1098"/>
            </a:xfrm>
            <a:prstGeom prst="ellipse">
              <a:avLst/>
            </a:prstGeom>
            <a:gradFill rotWithShape="1">
              <a:gsLst>
                <a:gs pos="0">
                  <a:srgbClr val="FFCC99"/>
                </a:gs>
                <a:gs pos="100000">
                  <a:srgbClr val="82684E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38100" algn="ctr">
                  <a:solidFill>
                    <a:schemeClr val="bg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09250" dir="3267739" algn="ctr" rotWithShape="0">
                      <a:srgbClr val="808080">
                        <a:alpha val="50000"/>
                      </a:srgbClr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pPr eaLnBrk="1" hangingPunct="1"/>
              <a:endParaRPr lang="en-US" altLang="en-US" b="1"/>
            </a:p>
          </p:txBody>
        </p:sp>
      </p:grpSp>
      <p:sp>
        <p:nvSpPr>
          <p:cNvPr id="24589" name="AutoShape 8"/>
          <p:cNvSpPr>
            <a:spLocks noChangeArrowheads="1"/>
          </p:cNvSpPr>
          <p:nvPr/>
        </p:nvSpPr>
        <p:spPr bwMode="gray">
          <a:xfrm>
            <a:off x="636588" y="4876800"/>
            <a:ext cx="3325812" cy="909638"/>
          </a:xfrm>
          <a:prstGeom prst="roundRect">
            <a:avLst>
              <a:gd name="adj" fmla="val 50000"/>
            </a:avLst>
          </a:prstGeom>
          <a:noFill/>
          <a:ln w="57150" algn="ctr">
            <a:solidFill>
              <a:schemeClr val="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990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13500000" algn="ctr" rotWithShape="0">
                    <a:srgbClr val="033B74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eaLnBrk="1" hangingPunct="1"/>
            <a:r>
              <a:rPr lang="en-US" altLang="en-US" b="1">
                <a:solidFill>
                  <a:srgbClr val="FF3300"/>
                </a:solidFill>
                <a:cs typeface="Times New Roman" pitchFamily="18" charset="0"/>
              </a:rPr>
              <a:t>4. </a:t>
            </a:r>
            <a:r>
              <a:rPr lang="en-US" altLang="en-US" b="1">
                <a:solidFill>
                  <a:srgbClr val="008000"/>
                </a:solidFill>
              </a:rPr>
              <a:t>Chọn các đối tượng trên trang tính</a:t>
            </a:r>
          </a:p>
        </p:txBody>
      </p:sp>
      <p:grpSp>
        <p:nvGrpSpPr>
          <p:cNvPr id="24590" name="Group 9"/>
          <p:cNvGrpSpPr>
            <a:grpSpLocks/>
          </p:cNvGrpSpPr>
          <p:nvPr/>
        </p:nvGrpSpPr>
        <p:grpSpPr bwMode="auto">
          <a:xfrm>
            <a:off x="152400" y="4984750"/>
            <a:ext cx="609600" cy="604838"/>
            <a:chOff x="2078" y="1680"/>
            <a:chExt cx="1615" cy="1615"/>
          </a:xfrm>
        </p:grpSpPr>
        <p:sp>
          <p:nvSpPr>
            <p:cNvPr id="24593" name="Oval 10"/>
            <p:cNvSpPr>
              <a:spLocks noChangeArrowheads="1"/>
            </p:cNvSpPr>
            <p:nvPr/>
          </p:nvSpPr>
          <p:spPr bwMode="gray">
            <a:xfrm>
              <a:off x="2078" y="1680"/>
              <a:ext cx="1615" cy="1615"/>
            </a:xfrm>
            <a:prstGeom prst="ellipse">
              <a:avLst/>
            </a:prstGeom>
            <a:gradFill rotWithShape="1">
              <a:gsLst>
                <a:gs pos="0">
                  <a:srgbClr val="767676"/>
                </a:gs>
                <a:gs pos="50000">
                  <a:srgbClr val="FFFFFF"/>
                </a:gs>
                <a:gs pos="100000">
                  <a:srgbClr val="767676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57150" algn="ctr">
                  <a:solidFill>
                    <a:schemeClr val="bg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76200" dir="10800000" kx="-3284103" algn="br" rotWithShape="0">
                      <a:schemeClr val="bg2">
                        <a:alpha val="50000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/>
              <a:endParaRPr lang="en-US" altLang="en-US" b="1"/>
            </a:p>
          </p:txBody>
        </p:sp>
        <p:sp>
          <p:nvSpPr>
            <p:cNvPr id="24594" name="Oval 11"/>
            <p:cNvSpPr>
              <a:spLocks noChangeArrowheads="1"/>
            </p:cNvSpPr>
            <p:nvPr/>
          </p:nvSpPr>
          <p:spPr bwMode="gray">
            <a:xfrm>
              <a:off x="2170" y="1771"/>
              <a:ext cx="1430" cy="1430"/>
            </a:xfrm>
            <a:prstGeom prst="ellipse">
              <a:avLst/>
            </a:prstGeom>
            <a:gradFill rotWithShape="1">
              <a:gsLst>
                <a:gs pos="0">
                  <a:srgbClr val="A2A2A2"/>
                </a:gs>
                <a:gs pos="50000">
                  <a:srgbClr val="FFFFFF"/>
                </a:gs>
                <a:gs pos="100000">
                  <a:srgbClr val="A2A2A2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76200" dir="10800000" kx="-3284103" algn="br" rotWithShape="0">
                      <a:schemeClr val="bg2">
                        <a:alpha val="50000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/>
              <a:endParaRPr lang="en-US" altLang="en-US" b="1"/>
            </a:p>
          </p:txBody>
        </p:sp>
        <p:sp>
          <p:nvSpPr>
            <p:cNvPr id="35" name="Oval 12"/>
            <p:cNvSpPr>
              <a:spLocks noChangeArrowheads="1"/>
            </p:cNvSpPr>
            <p:nvPr/>
          </p:nvSpPr>
          <p:spPr bwMode="gray">
            <a:xfrm>
              <a:off x="2255" y="1858"/>
              <a:ext cx="1262" cy="1263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tint val="0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tint val="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38100" algn="ctr">
                  <a:solidFill>
                    <a:schemeClr val="bg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09250" dir="3267739" algn="ctr" rotWithShape="0">
                      <a:srgbClr val="808080">
                        <a:alpha val="50000"/>
                      </a:srgbClr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pPr eaLnBrk="1" hangingPunct="1">
                <a:defRPr/>
              </a:pPr>
              <a:endParaRPr lang="en-US" b="1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4596" name="Oval 13"/>
            <p:cNvSpPr>
              <a:spLocks noChangeArrowheads="1"/>
            </p:cNvSpPr>
            <p:nvPr/>
          </p:nvSpPr>
          <p:spPr bwMode="gray">
            <a:xfrm>
              <a:off x="2254" y="1856"/>
              <a:ext cx="1262" cy="1264"/>
            </a:xfrm>
            <a:prstGeom prst="ellipse">
              <a:avLst/>
            </a:prstGeom>
            <a:gradFill rotWithShape="1">
              <a:gsLst>
                <a:gs pos="0">
                  <a:srgbClr val="000000"/>
                </a:gs>
                <a:gs pos="100000">
                  <a:srgbClr val="FFCC00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38100" algn="ctr">
                  <a:solidFill>
                    <a:schemeClr val="bg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09250" dir="3267739" algn="ctr" rotWithShape="0">
                      <a:srgbClr val="808080">
                        <a:alpha val="50000"/>
                      </a:srgbClr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pPr eaLnBrk="1" hangingPunct="1"/>
              <a:endParaRPr lang="en-US" altLang="en-US" b="1"/>
            </a:p>
          </p:txBody>
        </p:sp>
        <p:sp>
          <p:nvSpPr>
            <p:cNvPr id="37" name="Oval 14"/>
            <p:cNvSpPr>
              <a:spLocks noChangeArrowheads="1"/>
            </p:cNvSpPr>
            <p:nvPr/>
          </p:nvSpPr>
          <p:spPr bwMode="gray">
            <a:xfrm>
              <a:off x="2339" y="1939"/>
              <a:ext cx="1093" cy="1098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shade val="54118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shade val="54118"/>
                    <a:invGamma/>
                  </a:schemeClr>
                </a:gs>
              </a:gsLst>
              <a:lin ang="189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38100" algn="ctr">
                  <a:solidFill>
                    <a:schemeClr val="bg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09250" dir="3267739" algn="ctr" rotWithShape="0">
                      <a:srgbClr val="808080">
                        <a:alpha val="50000"/>
                      </a:srgbClr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pPr eaLnBrk="1" hangingPunct="1">
                <a:defRPr/>
              </a:pPr>
              <a:endParaRPr lang="en-US" b="1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4598" name="Oval 15"/>
            <p:cNvSpPr>
              <a:spLocks noChangeArrowheads="1"/>
            </p:cNvSpPr>
            <p:nvPr/>
          </p:nvSpPr>
          <p:spPr bwMode="gray">
            <a:xfrm>
              <a:off x="2337" y="1939"/>
              <a:ext cx="1096" cy="1098"/>
            </a:xfrm>
            <a:prstGeom prst="ellipse">
              <a:avLst/>
            </a:prstGeom>
            <a:gradFill rotWithShape="1">
              <a:gsLst>
                <a:gs pos="0">
                  <a:srgbClr val="FFCC00"/>
                </a:gs>
                <a:gs pos="100000">
                  <a:srgbClr val="7C6300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38100" algn="ctr">
                  <a:solidFill>
                    <a:schemeClr val="bg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09250" dir="3267739" algn="ctr" rotWithShape="0">
                      <a:srgbClr val="808080">
                        <a:alpha val="50000"/>
                      </a:srgbClr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pPr eaLnBrk="1" hangingPunct="1"/>
              <a:endParaRPr lang="en-US" altLang="en-US" b="1"/>
            </a:p>
          </p:txBody>
        </p:sp>
      </p:grpSp>
      <p:sp>
        <p:nvSpPr>
          <p:cNvPr id="24591" name="Rectangle 41"/>
          <p:cNvSpPr>
            <a:spLocks noChangeArrowheads="1"/>
          </p:cNvSpPr>
          <p:nvPr/>
        </p:nvSpPr>
        <p:spPr bwMode="auto">
          <a:xfrm>
            <a:off x="0" y="0"/>
            <a:ext cx="9144000" cy="990600"/>
          </a:xfrm>
          <a:prstGeom prst="rect">
            <a:avLst/>
          </a:prstGeom>
          <a:solidFill>
            <a:srgbClr val="00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endParaRPr lang="vi-VN" sz="2400"/>
          </a:p>
        </p:txBody>
      </p:sp>
      <p:sp>
        <p:nvSpPr>
          <p:cNvPr id="24592" name="WordArt 14"/>
          <p:cNvSpPr>
            <a:spLocks noChangeArrowheads="1" noChangeShapeType="1" noTextEdit="1"/>
          </p:cNvSpPr>
          <p:nvPr/>
        </p:nvSpPr>
        <p:spPr bwMode="auto">
          <a:xfrm>
            <a:off x="25400" y="152400"/>
            <a:ext cx="9042400" cy="762000"/>
          </a:xfrm>
          <a:prstGeom prst="rect">
            <a:avLst/>
          </a:prstGeom>
        </p:spPr>
        <p:txBody>
          <a:bodyPr wrap="none" fromWordArt="1">
            <a:prstTxWarp prst="textDeflate">
              <a:avLst>
                <a:gd name="adj" fmla="val 0"/>
              </a:avLst>
            </a:prstTxWarp>
          </a:bodyPr>
          <a:lstStyle/>
          <a:p>
            <a:pPr algn="ctr"/>
            <a:r>
              <a:rPr lang="en-US" sz="32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Times New Roman"/>
                <a:cs typeface="Times New Roman"/>
              </a:rPr>
              <a:t>Bài 2: CÁC THÀNH PHẦN CHÍNH VÀ DỮ LIỆU TRÊN TRANG TÍNH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utoShape 2"/>
          <p:cNvSpPr>
            <a:spLocks noChangeArrowheads="1"/>
          </p:cNvSpPr>
          <p:nvPr/>
        </p:nvSpPr>
        <p:spPr bwMode="ltGray">
          <a:xfrm rot="5400000">
            <a:off x="-2427288" y="1506538"/>
            <a:ext cx="4824413" cy="4541838"/>
          </a:xfrm>
          <a:custGeom>
            <a:avLst/>
            <a:gdLst>
              <a:gd name="G0" fmla="+- 10478 0 0"/>
              <a:gd name="G1" fmla="+- -11739500 0 0"/>
              <a:gd name="G2" fmla="+- 0 0 -11739500"/>
              <a:gd name="T0" fmla="*/ 0 256 1"/>
              <a:gd name="T1" fmla="*/ 180 256 1"/>
              <a:gd name="G3" fmla="+- -11739500 T0 T1"/>
              <a:gd name="T2" fmla="*/ 0 256 1"/>
              <a:gd name="T3" fmla="*/ 90 256 1"/>
              <a:gd name="G4" fmla="+- -11739500 T2 T3"/>
              <a:gd name="G5" fmla="*/ G4 2 1"/>
              <a:gd name="T4" fmla="*/ 90 256 1"/>
              <a:gd name="T5" fmla="*/ 0 256 1"/>
              <a:gd name="G6" fmla="+- -11739500 T4 T5"/>
              <a:gd name="G7" fmla="*/ G6 2 1"/>
              <a:gd name="G8" fmla="abs -11739500"/>
              <a:gd name="T6" fmla="*/ 0 256 1"/>
              <a:gd name="T7" fmla="*/ 90 256 1"/>
              <a:gd name="G9" fmla="+- G8 T6 T7"/>
              <a:gd name="G10" fmla="?: G9 G7 G5"/>
              <a:gd name="T8" fmla="*/ 0 256 1"/>
              <a:gd name="T9" fmla="*/ 360 256 1"/>
              <a:gd name="G11" fmla="+- G10 T8 T9"/>
              <a:gd name="G12" fmla="?: G10 G11 G10"/>
              <a:gd name="T10" fmla="*/ 0 256 1"/>
              <a:gd name="T11" fmla="*/ 360 256 1"/>
              <a:gd name="G13" fmla="+- G12 T10 T11"/>
              <a:gd name="G14" fmla="?: G12 G13 G12"/>
              <a:gd name="G15" fmla="+- 0 0 G14"/>
              <a:gd name="G16" fmla="+- 10800 0 0"/>
              <a:gd name="G17" fmla="+- 10800 0 10478"/>
              <a:gd name="G18" fmla="*/ 10478 1 2"/>
              <a:gd name="G19" fmla="+- G18 5400 0"/>
              <a:gd name="G20" fmla="cos G19 -11739500"/>
              <a:gd name="G21" fmla="sin G19 -11739500"/>
              <a:gd name="G22" fmla="+- G20 10800 0"/>
              <a:gd name="G23" fmla="+- G21 10800 0"/>
              <a:gd name="G24" fmla="+- 10800 0 G20"/>
              <a:gd name="G25" fmla="+- 10478 10800 0"/>
              <a:gd name="G26" fmla="?: G9 G17 G25"/>
              <a:gd name="G27" fmla="?: G9 0 21600"/>
              <a:gd name="G28" fmla="cos 10800 -11739500"/>
              <a:gd name="G29" fmla="sin 10800 -11739500"/>
              <a:gd name="G30" fmla="sin 10478 -11739500"/>
              <a:gd name="G31" fmla="+- G28 10800 0"/>
              <a:gd name="G32" fmla="+- G29 10800 0"/>
              <a:gd name="G33" fmla="+- G30 10800 0"/>
              <a:gd name="G34" fmla="?: G4 0 G31"/>
              <a:gd name="G35" fmla="?: -11739500 G34 0"/>
              <a:gd name="G36" fmla="?: G6 G35 G31"/>
              <a:gd name="G37" fmla="+- 21600 0 G36"/>
              <a:gd name="G38" fmla="?: G4 0 G33"/>
              <a:gd name="G39" fmla="?: -11739500 G38 G32"/>
              <a:gd name="G40" fmla="?: G6 G39 0"/>
              <a:gd name="G41" fmla="?: G4 G32 21600"/>
              <a:gd name="G42" fmla="?: G6 G41 G33"/>
              <a:gd name="T12" fmla="*/ 10800 w 21600"/>
              <a:gd name="T13" fmla="*/ 0 h 21600"/>
              <a:gd name="T14" fmla="*/ 162 w 21600"/>
              <a:gd name="T15" fmla="*/ 10638 h 21600"/>
              <a:gd name="T16" fmla="*/ 10800 w 21600"/>
              <a:gd name="T17" fmla="*/ 322 h 21600"/>
              <a:gd name="T18" fmla="*/ 21438 w 21600"/>
              <a:gd name="T19" fmla="*/ 10638 h 21600"/>
              <a:gd name="T20" fmla="*/ G36 w 21600"/>
              <a:gd name="T21" fmla="*/ G40 h 21600"/>
              <a:gd name="T22" fmla="*/ G37 w 21600"/>
              <a:gd name="T23" fmla="*/ G42 h 21600"/>
            </a:gdLst>
            <a:ahLst/>
            <a:cxnLst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T20" t="T21" r="T22" b="T23"/>
            <a:pathLst>
              <a:path w="21600" h="21600">
                <a:moveTo>
                  <a:pt x="323" y="10641"/>
                </a:moveTo>
                <a:cubicBezTo>
                  <a:pt x="410" y="4916"/>
                  <a:pt x="5075" y="322"/>
                  <a:pt x="10800" y="322"/>
                </a:cubicBezTo>
                <a:cubicBezTo>
                  <a:pt x="16524" y="322"/>
                  <a:pt x="21189" y="4916"/>
                  <a:pt x="21276" y="10641"/>
                </a:cubicBezTo>
                <a:lnTo>
                  <a:pt x="21598" y="10636"/>
                </a:lnTo>
                <a:cubicBezTo>
                  <a:pt x="21509" y="4736"/>
                  <a:pt x="16700" y="0"/>
                  <a:pt x="10799" y="0"/>
                </a:cubicBezTo>
                <a:cubicBezTo>
                  <a:pt x="4899" y="0"/>
                  <a:pt x="90" y="4736"/>
                  <a:pt x="1" y="10636"/>
                </a:cubicBezTo>
                <a:close/>
              </a:path>
            </a:pathLst>
          </a:custGeom>
          <a:gradFill rotWithShape="1">
            <a:gsLst>
              <a:gs pos="0">
                <a:schemeClr val="bg2">
                  <a:gamma/>
                  <a:tint val="45490"/>
                  <a:invGamma/>
                </a:schemeClr>
              </a:gs>
              <a:gs pos="50000">
                <a:schemeClr val="bg2"/>
              </a:gs>
              <a:gs pos="100000">
                <a:schemeClr val="bg2">
                  <a:gamma/>
                  <a:tint val="45490"/>
                  <a:invGamma/>
                </a:schemeClr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76200" dir="10800000" kx="-3284103" algn="br" rotWithShape="0">
                    <a:schemeClr val="bg2">
                      <a:alpha val="50000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defRPr/>
            </a:pPr>
            <a:endParaRPr lang="en-US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AutoShape 3"/>
          <p:cNvSpPr>
            <a:spLocks noChangeArrowheads="1"/>
          </p:cNvSpPr>
          <p:nvPr/>
        </p:nvSpPr>
        <p:spPr bwMode="ltGray">
          <a:xfrm rot="5400000" flipH="1">
            <a:off x="-2046287" y="1887537"/>
            <a:ext cx="4032250" cy="3749675"/>
          </a:xfrm>
          <a:custGeom>
            <a:avLst/>
            <a:gdLst>
              <a:gd name="G0" fmla="+- 56 0 0"/>
              <a:gd name="G1" fmla="+- 11796480 0 0"/>
              <a:gd name="G2" fmla="+- 0 0 11796480"/>
              <a:gd name="T0" fmla="*/ 0 256 1"/>
              <a:gd name="T1" fmla="*/ 180 256 1"/>
              <a:gd name="G3" fmla="+- 11796480 T0 T1"/>
              <a:gd name="T2" fmla="*/ 0 256 1"/>
              <a:gd name="T3" fmla="*/ 90 256 1"/>
              <a:gd name="G4" fmla="+- 11796480 T2 T3"/>
              <a:gd name="G5" fmla="*/ G4 2 1"/>
              <a:gd name="T4" fmla="*/ 90 256 1"/>
              <a:gd name="T5" fmla="*/ 0 256 1"/>
              <a:gd name="G6" fmla="+- 11796480 T4 T5"/>
              <a:gd name="G7" fmla="*/ G6 2 1"/>
              <a:gd name="G8" fmla="abs 11796480"/>
              <a:gd name="T6" fmla="*/ 0 256 1"/>
              <a:gd name="T7" fmla="*/ 90 256 1"/>
              <a:gd name="G9" fmla="+- G8 T6 T7"/>
              <a:gd name="G10" fmla="?: G9 G7 G5"/>
              <a:gd name="T8" fmla="*/ 0 256 1"/>
              <a:gd name="T9" fmla="*/ 360 256 1"/>
              <a:gd name="G11" fmla="+- G10 T8 T9"/>
              <a:gd name="G12" fmla="?: G10 G11 G10"/>
              <a:gd name="T10" fmla="*/ 0 256 1"/>
              <a:gd name="T11" fmla="*/ 360 256 1"/>
              <a:gd name="G13" fmla="+- G12 T10 T11"/>
              <a:gd name="G14" fmla="?: G12 G13 G12"/>
              <a:gd name="G15" fmla="+- 0 0 G14"/>
              <a:gd name="G16" fmla="+- 10800 0 0"/>
              <a:gd name="G17" fmla="+- 10800 0 56"/>
              <a:gd name="G18" fmla="*/ 56 1 2"/>
              <a:gd name="G19" fmla="+- G18 5400 0"/>
              <a:gd name="G20" fmla="cos G19 11796480"/>
              <a:gd name="G21" fmla="sin G19 11796480"/>
              <a:gd name="G22" fmla="+- G20 10800 0"/>
              <a:gd name="G23" fmla="+- G21 10800 0"/>
              <a:gd name="G24" fmla="+- 10800 0 G20"/>
              <a:gd name="G25" fmla="+- 56 10800 0"/>
              <a:gd name="G26" fmla="?: G9 G17 G25"/>
              <a:gd name="G27" fmla="?: G9 0 21600"/>
              <a:gd name="G28" fmla="cos 10800 11796480"/>
              <a:gd name="G29" fmla="sin 10800 11796480"/>
              <a:gd name="G30" fmla="sin 56 11796480"/>
              <a:gd name="G31" fmla="+- G28 10800 0"/>
              <a:gd name="G32" fmla="+- G29 10800 0"/>
              <a:gd name="G33" fmla="+- G30 10800 0"/>
              <a:gd name="G34" fmla="?: G4 0 G31"/>
              <a:gd name="G35" fmla="?: 11796480 G34 0"/>
              <a:gd name="G36" fmla="?: G6 G35 G31"/>
              <a:gd name="G37" fmla="+- 21600 0 G36"/>
              <a:gd name="G38" fmla="?: G4 0 G33"/>
              <a:gd name="G39" fmla="?: 11796480 G38 G32"/>
              <a:gd name="G40" fmla="?: G6 G39 0"/>
              <a:gd name="G41" fmla="?: G4 G32 21600"/>
              <a:gd name="G42" fmla="?: G6 G41 G33"/>
              <a:gd name="T12" fmla="*/ 10800 w 21600"/>
              <a:gd name="T13" fmla="*/ 0 h 21600"/>
              <a:gd name="T14" fmla="*/ 5372 w 21600"/>
              <a:gd name="T15" fmla="*/ 10800 h 21600"/>
              <a:gd name="T16" fmla="*/ 10800 w 21600"/>
              <a:gd name="T17" fmla="*/ 10744 h 21600"/>
              <a:gd name="T18" fmla="*/ 16228 w 21600"/>
              <a:gd name="T19" fmla="*/ 10800 h 21600"/>
              <a:gd name="T20" fmla="*/ G36 w 21600"/>
              <a:gd name="T21" fmla="*/ G40 h 21600"/>
              <a:gd name="T22" fmla="*/ G37 w 21600"/>
              <a:gd name="T23" fmla="*/ G42 h 21600"/>
            </a:gdLst>
            <a:ahLst/>
            <a:cxnLst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T20" t="T21" r="T22" b="T23"/>
            <a:pathLst>
              <a:path w="21600" h="21600">
                <a:moveTo>
                  <a:pt x="10744" y="10800"/>
                </a:moveTo>
                <a:cubicBezTo>
                  <a:pt x="10744" y="10769"/>
                  <a:pt x="10769" y="10744"/>
                  <a:pt x="10800" y="10744"/>
                </a:cubicBezTo>
                <a:cubicBezTo>
                  <a:pt x="10830" y="10744"/>
                  <a:pt x="10855" y="10769"/>
                  <a:pt x="10855" y="10799"/>
                </a:cubicBezTo>
                <a:lnTo>
                  <a:pt x="21600" y="10800"/>
                </a:lnTo>
                <a:cubicBezTo>
                  <a:pt x="21600" y="4835"/>
                  <a:pt x="16764" y="0"/>
                  <a:pt x="10800" y="0"/>
                </a:cubicBezTo>
                <a:cubicBezTo>
                  <a:pt x="4835" y="0"/>
                  <a:pt x="0" y="4835"/>
                  <a:pt x="0" y="10800"/>
                </a:cubicBezTo>
                <a:close/>
              </a:path>
            </a:pathLst>
          </a:custGeom>
          <a:gradFill rotWithShape="1">
            <a:gsLst>
              <a:gs pos="0">
                <a:schemeClr val="hlink">
                  <a:alpha val="36000"/>
                </a:schemeClr>
              </a:gs>
              <a:gs pos="100000">
                <a:schemeClr val="hlink">
                  <a:gamma/>
                  <a:tint val="33725"/>
                  <a:invGamma/>
                </a:scheme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defRPr/>
            </a:pPr>
            <a:endParaRPr lang="en-US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4100" name="AutoShape 4"/>
          <p:cNvSpPr>
            <a:spLocks noChangeArrowheads="1"/>
          </p:cNvSpPr>
          <p:nvPr/>
        </p:nvSpPr>
        <p:spPr bwMode="gray">
          <a:xfrm>
            <a:off x="2211388" y="2932113"/>
            <a:ext cx="6221412" cy="649287"/>
          </a:xfrm>
          <a:prstGeom prst="roundRect">
            <a:avLst>
              <a:gd name="adj" fmla="val 50000"/>
            </a:avLst>
          </a:prstGeom>
          <a:noFill/>
          <a:ln w="57150" algn="ctr">
            <a:solidFill>
              <a:srgbClr val="FF99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76200" dir="10800000" kx="-3284103" algn="br" rotWithShape="0">
                    <a:schemeClr val="bg2">
                      <a:alpha val="50000"/>
                    </a:schemeClr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eaLnBrk="1" hangingPunct="1"/>
            <a:r>
              <a:rPr lang="en-US" altLang="en-US" sz="2400" b="1">
                <a:solidFill>
                  <a:srgbClr val="CC00FF"/>
                </a:solidFill>
                <a:cs typeface="Times New Roman" pitchFamily="18" charset="0"/>
              </a:rPr>
              <a:t>2. </a:t>
            </a:r>
            <a:r>
              <a:rPr lang="en-US" altLang="en-US" sz="2400" b="1">
                <a:solidFill>
                  <a:srgbClr val="008000"/>
                </a:solidFill>
              </a:rPr>
              <a:t>Các thành phần chính trên trang tính</a:t>
            </a:r>
            <a:endParaRPr lang="en-US" altLang="en-US" sz="2400" b="1">
              <a:solidFill>
                <a:srgbClr val="CC00FF"/>
              </a:solidFill>
            </a:endParaRPr>
          </a:p>
        </p:txBody>
      </p:sp>
      <p:sp>
        <p:nvSpPr>
          <p:cNvPr id="4101" name="AutoShape 5"/>
          <p:cNvSpPr>
            <a:spLocks noChangeArrowheads="1"/>
          </p:cNvSpPr>
          <p:nvPr/>
        </p:nvSpPr>
        <p:spPr bwMode="gray">
          <a:xfrm>
            <a:off x="1800225" y="2046288"/>
            <a:ext cx="6632575" cy="649287"/>
          </a:xfrm>
          <a:prstGeom prst="roundRect">
            <a:avLst>
              <a:gd name="adj" fmla="val 50000"/>
            </a:avLst>
          </a:prstGeom>
          <a:noFill/>
          <a:ln w="57150" algn="ctr">
            <a:solidFill>
              <a:schemeClr val="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990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13500000" algn="ctr" rotWithShape="0">
                    <a:srgbClr val="033B74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eaLnBrk="1" hangingPunct="1"/>
            <a:r>
              <a:rPr lang="en-US" altLang="en-US" sz="2400" b="1">
                <a:solidFill>
                  <a:srgbClr val="FF3300"/>
                </a:solidFill>
                <a:cs typeface="Times New Roman" pitchFamily="18" charset="0"/>
              </a:rPr>
              <a:t>1. </a:t>
            </a:r>
            <a:r>
              <a:rPr lang="en-US" altLang="en-US" sz="2400" b="1">
                <a:solidFill>
                  <a:srgbClr val="008000"/>
                </a:solidFill>
              </a:rPr>
              <a:t>Bảng tính </a:t>
            </a:r>
          </a:p>
        </p:txBody>
      </p:sp>
      <p:grpSp>
        <p:nvGrpSpPr>
          <p:cNvPr id="4102" name="Group 6"/>
          <p:cNvGrpSpPr>
            <a:grpSpLocks/>
          </p:cNvGrpSpPr>
          <p:nvPr/>
        </p:nvGrpSpPr>
        <p:grpSpPr bwMode="auto">
          <a:xfrm>
            <a:off x="1252538" y="2089150"/>
            <a:ext cx="609600" cy="604838"/>
            <a:chOff x="2078" y="1680"/>
            <a:chExt cx="1615" cy="1615"/>
          </a:xfrm>
        </p:grpSpPr>
        <p:sp>
          <p:nvSpPr>
            <p:cNvPr id="4129" name="Oval 7"/>
            <p:cNvSpPr>
              <a:spLocks noChangeArrowheads="1"/>
            </p:cNvSpPr>
            <p:nvPr/>
          </p:nvSpPr>
          <p:spPr bwMode="gray">
            <a:xfrm>
              <a:off x="2078" y="1680"/>
              <a:ext cx="1615" cy="1615"/>
            </a:xfrm>
            <a:prstGeom prst="ellipse">
              <a:avLst/>
            </a:prstGeom>
            <a:gradFill rotWithShape="1">
              <a:gsLst>
                <a:gs pos="0">
                  <a:srgbClr val="767676"/>
                </a:gs>
                <a:gs pos="50000">
                  <a:srgbClr val="FFFFFF"/>
                </a:gs>
                <a:gs pos="100000">
                  <a:srgbClr val="767676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57150" algn="ctr">
                  <a:solidFill>
                    <a:schemeClr val="bg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76200" dir="10800000" kx="-3284103" algn="br" rotWithShape="0">
                      <a:schemeClr val="bg2">
                        <a:alpha val="50000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/>
              <a:endParaRPr lang="en-US" altLang="en-US" b="1"/>
            </a:p>
          </p:txBody>
        </p:sp>
        <p:sp>
          <p:nvSpPr>
            <p:cNvPr id="4130" name="Oval 8"/>
            <p:cNvSpPr>
              <a:spLocks noChangeArrowheads="1"/>
            </p:cNvSpPr>
            <p:nvPr/>
          </p:nvSpPr>
          <p:spPr bwMode="gray">
            <a:xfrm>
              <a:off x="2170" y="1771"/>
              <a:ext cx="1430" cy="1430"/>
            </a:xfrm>
            <a:prstGeom prst="ellipse">
              <a:avLst/>
            </a:prstGeom>
            <a:gradFill rotWithShape="1">
              <a:gsLst>
                <a:gs pos="0">
                  <a:srgbClr val="A2A2A2"/>
                </a:gs>
                <a:gs pos="50000">
                  <a:srgbClr val="FFFFFF"/>
                </a:gs>
                <a:gs pos="100000">
                  <a:srgbClr val="A2A2A2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76200" dir="10800000" kx="-3284103" algn="br" rotWithShape="0">
                      <a:schemeClr val="bg2">
                        <a:alpha val="50000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/>
              <a:endParaRPr lang="en-US" altLang="en-US" b="1"/>
            </a:p>
          </p:txBody>
        </p:sp>
        <p:sp>
          <p:nvSpPr>
            <p:cNvPr id="10" name="Oval 9"/>
            <p:cNvSpPr>
              <a:spLocks noChangeArrowheads="1"/>
            </p:cNvSpPr>
            <p:nvPr/>
          </p:nvSpPr>
          <p:spPr bwMode="gray">
            <a:xfrm>
              <a:off x="2255" y="1858"/>
              <a:ext cx="1262" cy="1263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tint val="0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tint val="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38100" algn="ctr">
                  <a:solidFill>
                    <a:schemeClr val="bg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09250" dir="3267739" algn="ctr" rotWithShape="0">
                      <a:srgbClr val="808080">
                        <a:alpha val="50000"/>
                      </a:srgbClr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pPr eaLnBrk="1" hangingPunct="1">
                <a:defRPr/>
              </a:pPr>
              <a:endParaRPr lang="en-US" b="1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132" name="Oval 10"/>
            <p:cNvSpPr>
              <a:spLocks noChangeArrowheads="1"/>
            </p:cNvSpPr>
            <p:nvPr/>
          </p:nvSpPr>
          <p:spPr bwMode="gray">
            <a:xfrm>
              <a:off x="2254" y="1856"/>
              <a:ext cx="1262" cy="1264"/>
            </a:xfrm>
            <a:prstGeom prst="ellipse">
              <a:avLst/>
            </a:prstGeom>
            <a:gradFill rotWithShape="1">
              <a:gsLst>
                <a:gs pos="0">
                  <a:srgbClr val="000000"/>
                </a:gs>
                <a:gs pos="100000">
                  <a:srgbClr val="FFCC00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38100" algn="ctr">
                  <a:solidFill>
                    <a:schemeClr val="bg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09250" dir="3267739" algn="ctr" rotWithShape="0">
                      <a:srgbClr val="808080">
                        <a:alpha val="50000"/>
                      </a:srgbClr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pPr eaLnBrk="1" hangingPunct="1"/>
              <a:endParaRPr lang="en-US" altLang="en-US" b="1"/>
            </a:p>
          </p:txBody>
        </p:sp>
        <p:sp>
          <p:nvSpPr>
            <p:cNvPr id="12" name="Oval 11"/>
            <p:cNvSpPr>
              <a:spLocks noChangeArrowheads="1"/>
            </p:cNvSpPr>
            <p:nvPr/>
          </p:nvSpPr>
          <p:spPr bwMode="gray">
            <a:xfrm>
              <a:off x="2339" y="1939"/>
              <a:ext cx="1093" cy="1098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shade val="54118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shade val="54118"/>
                    <a:invGamma/>
                  </a:schemeClr>
                </a:gs>
              </a:gsLst>
              <a:lin ang="189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38100" algn="ctr">
                  <a:solidFill>
                    <a:schemeClr val="bg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09250" dir="3267739" algn="ctr" rotWithShape="0">
                      <a:srgbClr val="808080">
                        <a:alpha val="50000"/>
                      </a:srgbClr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pPr eaLnBrk="1" hangingPunct="1">
                <a:defRPr/>
              </a:pPr>
              <a:endParaRPr lang="en-US" b="1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134" name="Oval 12"/>
            <p:cNvSpPr>
              <a:spLocks noChangeArrowheads="1"/>
            </p:cNvSpPr>
            <p:nvPr/>
          </p:nvSpPr>
          <p:spPr bwMode="gray">
            <a:xfrm>
              <a:off x="2337" y="1939"/>
              <a:ext cx="1096" cy="1098"/>
            </a:xfrm>
            <a:prstGeom prst="ellipse">
              <a:avLst/>
            </a:prstGeom>
            <a:gradFill rotWithShape="1">
              <a:gsLst>
                <a:gs pos="0">
                  <a:srgbClr val="FFCC00"/>
                </a:gs>
                <a:gs pos="100000">
                  <a:srgbClr val="7C6300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38100" algn="ctr">
                  <a:solidFill>
                    <a:schemeClr val="bg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09250" dir="3267739" algn="ctr" rotWithShape="0">
                      <a:srgbClr val="808080">
                        <a:alpha val="50000"/>
                      </a:srgbClr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pPr eaLnBrk="1" hangingPunct="1"/>
              <a:endParaRPr lang="en-US" altLang="en-US" b="1"/>
            </a:p>
          </p:txBody>
        </p:sp>
      </p:grpSp>
      <p:grpSp>
        <p:nvGrpSpPr>
          <p:cNvPr id="4103" name="Group 13"/>
          <p:cNvGrpSpPr>
            <a:grpSpLocks/>
          </p:cNvGrpSpPr>
          <p:nvPr/>
        </p:nvGrpSpPr>
        <p:grpSpPr bwMode="auto">
          <a:xfrm>
            <a:off x="1676400" y="2925763"/>
            <a:ext cx="609600" cy="604837"/>
            <a:chOff x="2078" y="1680"/>
            <a:chExt cx="1615" cy="1615"/>
          </a:xfrm>
        </p:grpSpPr>
        <p:sp>
          <p:nvSpPr>
            <p:cNvPr id="4123" name="Oval 14"/>
            <p:cNvSpPr>
              <a:spLocks noChangeArrowheads="1"/>
            </p:cNvSpPr>
            <p:nvPr/>
          </p:nvSpPr>
          <p:spPr bwMode="gray">
            <a:xfrm>
              <a:off x="2078" y="1680"/>
              <a:ext cx="1615" cy="1615"/>
            </a:xfrm>
            <a:prstGeom prst="ellipse">
              <a:avLst/>
            </a:prstGeom>
            <a:gradFill rotWithShape="1">
              <a:gsLst>
                <a:gs pos="0">
                  <a:srgbClr val="767676"/>
                </a:gs>
                <a:gs pos="50000">
                  <a:srgbClr val="FFFFFF"/>
                </a:gs>
                <a:gs pos="100000">
                  <a:srgbClr val="767676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57150" algn="ctr">
                  <a:solidFill>
                    <a:schemeClr val="bg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76200" dir="10800000" kx="-3284103" algn="br" rotWithShape="0">
                      <a:schemeClr val="bg2">
                        <a:alpha val="50000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/>
              <a:endParaRPr lang="en-US" altLang="en-US" b="1"/>
            </a:p>
          </p:txBody>
        </p:sp>
        <p:sp>
          <p:nvSpPr>
            <p:cNvPr id="4124" name="Oval 15"/>
            <p:cNvSpPr>
              <a:spLocks noChangeArrowheads="1"/>
            </p:cNvSpPr>
            <p:nvPr/>
          </p:nvSpPr>
          <p:spPr bwMode="gray">
            <a:xfrm>
              <a:off x="2170" y="1771"/>
              <a:ext cx="1430" cy="1430"/>
            </a:xfrm>
            <a:prstGeom prst="ellipse">
              <a:avLst/>
            </a:prstGeom>
            <a:gradFill rotWithShape="1">
              <a:gsLst>
                <a:gs pos="0">
                  <a:srgbClr val="A2A2A2"/>
                </a:gs>
                <a:gs pos="50000">
                  <a:srgbClr val="FFFFFF"/>
                </a:gs>
                <a:gs pos="100000">
                  <a:srgbClr val="A2A2A2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76200" dir="10800000" kx="-3284103" algn="br" rotWithShape="0">
                      <a:schemeClr val="bg2">
                        <a:alpha val="50000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/>
              <a:endParaRPr lang="en-US" altLang="en-US" b="1"/>
            </a:p>
          </p:txBody>
        </p:sp>
        <p:sp>
          <p:nvSpPr>
            <p:cNvPr id="17" name="Oval 16"/>
            <p:cNvSpPr>
              <a:spLocks noChangeArrowheads="1"/>
            </p:cNvSpPr>
            <p:nvPr/>
          </p:nvSpPr>
          <p:spPr bwMode="gray">
            <a:xfrm>
              <a:off x="2255" y="1858"/>
              <a:ext cx="1262" cy="1263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tint val="0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tint val="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38100" algn="ctr">
                  <a:solidFill>
                    <a:schemeClr val="bg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09250" dir="3267739" algn="ctr" rotWithShape="0">
                      <a:srgbClr val="808080">
                        <a:alpha val="50000"/>
                      </a:srgbClr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pPr eaLnBrk="1" hangingPunct="1">
                <a:defRPr/>
              </a:pPr>
              <a:endParaRPr lang="en-US" b="1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126" name="Oval 17"/>
            <p:cNvSpPr>
              <a:spLocks noChangeArrowheads="1"/>
            </p:cNvSpPr>
            <p:nvPr/>
          </p:nvSpPr>
          <p:spPr bwMode="gray">
            <a:xfrm>
              <a:off x="2254" y="1856"/>
              <a:ext cx="1262" cy="1264"/>
            </a:xfrm>
            <a:prstGeom prst="ellipse">
              <a:avLst/>
            </a:prstGeom>
            <a:gradFill rotWithShape="1">
              <a:gsLst>
                <a:gs pos="0">
                  <a:srgbClr val="21B3E1"/>
                </a:gs>
                <a:gs pos="100000">
                  <a:srgbClr val="0F5368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38100" algn="ctr">
                  <a:solidFill>
                    <a:schemeClr val="bg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09250" dir="3267739" algn="ctr" rotWithShape="0">
                      <a:srgbClr val="808080">
                        <a:alpha val="50000"/>
                      </a:srgbClr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pPr eaLnBrk="1" hangingPunct="1"/>
              <a:endParaRPr lang="en-US" altLang="en-US" b="1"/>
            </a:p>
          </p:txBody>
        </p:sp>
        <p:sp>
          <p:nvSpPr>
            <p:cNvPr id="19" name="Oval 18"/>
            <p:cNvSpPr>
              <a:spLocks noChangeArrowheads="1"/>
            </p:cNvSpPr>
            <p:nvPr/>
          </p:nvSpPr>
          <p:spPr bwMode="gray">
            <a:xfrm>
              <a:off x="2339" y="1939"/>
              <a:ext cx="1093" cy="1098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shade val="54118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shade val="54118"/>
                    <a:invGamma/>
                  </a:schemeClr>
                </a:gs>
              </a:gsLst>
              <a:lin ang="189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38100" algn="ctr">
                  <a:solidFill>
                    <a:schemeClr val="bg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09250" dir="3267739" algn="ctr" rotWithShape="0">
                      <a:srgbClr val="808080">
                        <a:alpha val="50000"/>
                      </a:srgbClr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pPr eaLnBrk="1" hangingPunct="1">
                <a:defRPr/>
              </a:pPr>
              <a:endParaRPr lang="en-US" b="1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128" name="Oval 19"/>
            <p:cNvSpPr>
              <a:spLocks noChangeArrowheads="1"/>
            </p:cNvSpPr>
            <p:nvPr/>
          </p:nvSpPr>
          <p:spPr bwMode="gray">
            <a:xfrm>
              <a:off x="2337" y="1939"/>
              <a:ext cx="1096" cy="1098"/>
            </a:xfrm>
            <a:prstGeom prst="ellipse">
              <a:avLst/>
            </a:prstGeom>
            <a:gradFill rotWithShape="1">
              <a:gsLst>
                <a:gs pos="0">
                  <a:srgbClr val="21B3E1"/>
                </a:gs>
                <a:gs pos="100000">
                  <a:srgbClr val="10576D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38100" algn="ctr">
                  <a:solidFill>
                    <a:schemeClr val="bg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09250" dir="3267739" algn="ctr" rotWithShape="0">
                      <a:srgbClr val="808080">
                        <a:alpha val="50000"/>
                      </a:srgbClr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pPr eaLnBrk="1" hangingPunct="1"/>
              <a:endParaRPr lang="en-US" altLang="en-US" b="1"/>
            </a:p>
          </p:txBody>
        </p:sp>
      </p:grpSp>
      <p:sp>
        <p:nvSpPr>
          <p:cNvPr id="4104" name="Rectangle 20"/>
          <p:cNvSpPr txBox="1">
            <a:spLocks noChangeArrowheads="1"/>
          </p:cNvSpPr>
          <p:nvPr/>
        </p:nvSpPr>
        <p:spPr bwMode="auto">
          <a:xfrm>
            <a:off x="0" y="2587625"/>
            <a:ext cx="1450975" cy="1865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lnSpc>
                <a:spcPct val="90000"/>
              </a:lnSpc>
            </a:pPr>
            <a:r>
              <a:rPr lang="en-US" altLang="en-US" sz="3200" b="1">
                <a:solidFill>
                  <a:srgbClr val="6600CC"/>
                </a:solidFill>
              </a:rPr>
              <a:t>NỘI DUNG BÀI HỌC</a:t>
            </a:r>
          </a:p>
        </p:txBody>
      </p:sp>
      <p:sp>
        <p:nvSpPr>
          <p:cNvPr id="4105" name="AutoShape 21"/>
          <p:cNvSpPr>
            <a:spLocks noChangeArrowheads="1"/>
          </p:cNvSpPr>
          <p:nvPr/>
        </p:nvSpPr>
        <p:spPr bwMode="gray">
          <a:xfrm>
            <a:off x="2251075" y="3962400"/>
            <a:ext cx="6181725" cy="752475"/>
          </a:xfrm>
          <a:prstGeom prst="roundRect">
            <a:avLst>
              <a:gd name="adj" fmla="val 50000"/>
            </a:avLst>
          </a:prstGeom>
          <a:noFill/>
          <a:ln w="57150" algn="ctr">
            <a:solidFill>
              <a:srgbClr val="FF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76200" dir="10800000" kx="-3284103" algn="br" rotWithShape="0">
                    <a:schemeClr val="bg2">
                      <a:alpha val="50000"/>
                    </a:schemeClr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eaLnBrk="1" hangingPunct="1">
              <a:spcBef>
                <a:spcPct val="20000"/>
              </a:spcBef>
            </a:pPr>
            <a:r>
              <a:rPr lang="en-US" altLang="en-US" sz="2800" b="1">
                <a:solidFill>
                  <a:srgbClr val="FF0000"/>
                </a:solidFill>
                <a:cs typeface="Times New Roman" pitchFamily="18" charset="0"/>
              </a:rPr>
              <a:t>3. </a:t>
            </a:r>
            <a:r>
              <a:rPr lang="en-US" altLang="en-US" sz="2800" b="1">
                <a:solidFill>
                  <a:srgbClr val="008000"/>
                </a:solidFill>
              </a:rPr>
              <a:t>Dữ liệu trên trang tính</a:t>
            </a:r>
            <a:endParaRPr lang="en-US" altLang="en-US" sz="2800" b="1">
              <a:solidFill>
                <a:srgbClr val="FF0000"/>
              </a:solidFill>
            </a:endParaRPr>
          </a:p>
        </p:txBody>
      </p:sp>
      <p:grpSp>
        <p:nvGrpSpPr>
          <p:cNvPr id="4106" name="Group 22"/>
          <p:cNvGrpSpPr>
            <a:grpSpLocks/>
          </p:cNvGrpSpPr>
          <p:nvPr/>
        </p:nvGrpSpPr>
        <p:grpSpPr bwMode="auto">
          <a:xfrm>
            <a:off x="1716088" y="4006850"/>
            <a:ext cx="609600" cy="604838"/>
            <a:chOff x="2078" y="1680"/>
            <a:chExt cx="1615" cy="1615"/>
          </a:xfrm>
        </p:grpSpPr>
        <p:sp>
          <p:nvSpPr>
            <p:cNvPr id="4117" name="Oval 23"/>
            <p:cNvSpPr>
              <a:spLocks noChangeArrowheads="1"/>
            </p:cNvSpPr>
            <p:nvPr/>
          </p:nvSpPr>
          <p:spPr bwMode="gray">
            <a:xfrm>
              <a:off x="2078" y="1680"/>
              <a:ext cx="1615" cy="1615"/>
            </a:xfrm>
            <a:prstGeom prst="ellipse">
              <a:avLst/>
            </a:prstGeom>
            <a:gradFill rotWithShape="1">
              <a:gsLst>
                <a:gs pos="0">
                  <a:srgbClr val="767676"/>
                </a:gs>
                <a:gs pos="50000">
                  <a:srgbClr val="FFFFFF"/>
                </a:gs>
                <a:gs pos="100000">
                  <a:srgbClr val="767676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57150" algn="ctr">
                  <a:solidFill>
                    <a:schemeClr val="bg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76200" dir="10800000" kx="-3284103" algn="br" rotWithShape="0">
                      <a:schemeClr val="bg2">
                        <a:alpha val="50000"/>
                      </a:schemeClr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pPr eaLnBrk="1" hangingPunct="1"/>
              <a:endParaRPr lang="en-US" altLang="en-US" b="1"/>
            </a:p>
          </p:txBody>
        </p:sp>
        <p:sp>
          <p:nvSpPr>
            <p:cNvPr id="4118" name="Oval 24"/>
            <p:cNvSpPr>
              <a:spLocks noChangeArrowheads="1"/>
            </p:cNvSpPr>
            <p:nvPr/>
          </p:nvSpPr>
          <p:spPr bwMode="gray">
            <a:xfrm>
              <a:off x="2170" y="1771"/>
              <a:ext cx="1430" cy="1430"/>
            </a:xfrm>
            <a:prstGeom prst="ellipse">
              <a:avLst/>
            </a:prstGeom>
            <a:gradFill rotWithShape="1">
              <a:gsLst>
                <a:gs pos="0">
                  <a:srgbClr val="A2A2A2"/>
                </a:gs>
                <a:gs pos="50000">
                  <a:srgbClr val="FFFFFF"/>
                </a:gs>
                <a:gs pos="100000">
                  <a:srgbClr val="A2A2A2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76200" dir="10800000" kx="-3284103" algn="br" rotWithShape="0">
                      <a:schemeClr val="bg2">
                        <a:alpha val="50000"/>
                      </a:schemeClr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pPr eaLnBrk="1" hangingPunct="1"/>
              <a:endParaRPr lang="en-US" altLang="en-US" b="1"/>
            </a:p>
          </p:txBody>
        </p:sp>
        <p:sp>
          <p:nvSpPr>
            <p:cNvPr id="26" name="Oval 25"/>
            <p:cNvSpPr>
              <a:spLocks noChangeArrowheads="1"/>
            </p:cNvSpPr>
            <p:nvPr/>
          </p:nvSpPr>
          <p:spPr bwMode="gray">
            <a:xfrm>
              <a:off x="2255" y="1858"/>
              <a:ext cx="1262" cy="1263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tint val="0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tint val="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38100" algn="ctr">
                  <a:solidFill>
                    <a:schemeClr val="bg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09250" dir="3267739" algn="ctr" rotWithShape="0">
                      <a:srgbClr val="808080">
                        <a:alpha val="50000"/>
                      </a:srgbClr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pPr eaLnBrk="1" hangingPunct="1">
                <a:defRPr/>
              </a:pPr>
              <a:endParaRPr lang="en-US" b="1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120" name="Oval 26"/>
            <p:cNvSpPr>
              <a:spLocks noChangeArrowheads="1"/>
            </p:cNvSpPr>
            <p:nvPr/>
          </p:nvSpPr>
          <p:spPr bwMode="gray">
            <a:xfrm>
              <a:off x="2254" y="1856"/>
              <a:ext cx="1262" cy="1264"/>
            </a:xfrm>
            <a:prstGeom prst="ellipse">
              <a:avLst/>
            </a:prstGeom>
            <a:gradFill rotWithShape="1">
              <a:gsLst>
                <a:gs pos="0">
                  <a:srgbClr val="21B3E1"/>
                </a:gs>
                <a:gs pos="100000">
                  <a:srgbClr val="0F5368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38100" algn="ctr">
                  <a:solidFill>
                    <a:schemeClr val="bg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09250" dir="3267739" algn="ctr" rotWithShape="0">
                      <a:srgbClr val="808080">
                        <a:alpha val="50000"/>
                      </a:srgbClr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pPr eaLnBrk="1" hangingPunct="1"/>
              <a:endParaRPr lang="en-US" altLang="en-US" b="1"/>
            </a:p>
          </p:txBody>
        </p:sp>
        <p:sp>
          <p:nvSpPr>
            <p:cNvPr id="28" name="Oval 27"/>
            <p:cNvSpPr>
              <a:spLocks noChangeArrowheads="1"/>
            </p:cNvSpPr>
            <p:nvPr/>
          </p:nvSpPr>
          <p:spPr bwMode="gray">
            <a:xfrm>
              <a:off x="2339" y="1939"/>
              <a:ext cx="1093" cy="1098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shade val="54118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shade val="54118"/>
                    <a:invGamma/>
                  </a:schemeClr>
                </a:gs>
              </a:gsLst>
              <a:lin ang="189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38100" algn="ctr">
                  <a:solidFill>
                    <a:schemeClr val="bg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09250" dir="3267739" algn="ctr" rotWithShape="0">
                      <a:srgbClr val="808080">
                        <a:alpha val="50000"/>
                      </a:srgbClr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pPr eaLnBrk="1" hangingPunct="1">
                <a:defRPr/>
              </a:pPr>
              <a:endParaRPr lang="en-US" b="1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122" name="Oval 28"/>
            <p:cNvSpPr>
              <a:spLocks noChangeArrowheads="1"/>
            </p:cNvSpPr>
            <p:nvPr/>
          </p:nvSpPr>
          <p:spPr bwMode="gray">
            <a:xfrm>
              <a:off x="2337" y="1939"/>
              <a:ext cx="1096" cy="1098"/>
            </a:xfrm>
            <a:prstGeom prst="ellipse">
              <a:avLst/>
            </a:prstGeom>
            <a:gradFill rotWithShape="1">
              <a:gsLst>
                <a:gs pos="0">
                  <a:srgbClr val="FFCC99"/>
                </a:gs>
                <a:gs pos="100000">
                  <a:srgbClr val="82684E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38100" algn="ctr">
                  <a:solidFill>
                    <a:schemeClr val="bg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09250" dir="3267739" algn="ctr" rotWithShape="0">
                      <a:srgbClr val="808080">
                        <a:alpha val="50000"/>
                      </a:srgbClr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pPr eaLnBrk="1" hangingPunct="1"/>
              <a:endParaRPr lang="en-US" altLang="en-US" b="1"/>
            </a:p>
          </p:txBody>
        </p:sp>
      </p:grpSp>
      <p:sp>
        <p:nvSpPr>
          <p:cNvPr id="4107" name="AutoShape 5"/>
          <p:cNvSpPr>
            <a:spLocks noChangeArrowheads="1"/>
          </p:cNvSpPr>
          <p:nvPr/>
        </p:nvSpPr>
        <p:spPr bwMode="gray">
          <a:xfrm>
            <a:off x="1795463" y="5043488"/>
            <a:ext cx="6637337" cy="649287"/>
          </a:xfrm>
          <a:prstGeom prst="roundRect">
            <a:avLst>
              <a:gd name="adj" fmla="val 50000"/>
            </a:avLst>
          </a:prstGeom>
          <a:noFill/>
          <a:ln w="57150" algn="ctr">
            <a:solidFill>
              <a:schemeClr val="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990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13500000" algn="ctr" rotWithShape="0">
                    <a:srgbClr val="033B74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eaLnBrk="1" hangingPunct="1"/>
            <a:r>
              <a:rPr lang="en-US" altLang="en-US" sz="2400" b="1">
                <a:solidFill>
                  <a:srgbClr val="FF3300"/>
                </a:solidFill>
                <a:cs typeface="Times New Roman" pitchFamily="18" charset="0"/>
              </a:rPr>
              <a:t>4. </a:t>
            </a:r>
            <a:r>
              <a:rPr lang="en-US" altLang="en-US" sz="2400" b="1">
                <a:solidFill>
                  <a:srgbClr val="008000"/>
                </a:solidFill>
              </a:rPr>
              <a:t>Chọn các đối tượng trên trang tính</a:t>
            </a:r>
          </a:p>
        </p:txBody>
      </p:sp>
      <p:grpSp>
        <p:nvGrpSpPr>
          <p:cNvPr id="4108" name="Group 6"/>
          <p:cNvGrpSpPr>
            <a:grpSpLocks/>
          </p:cNvGrpSpPr>
          <p:nvPr/>
        </p:nvGrpSpPr>
        <p:grpSpPr bwMode="auto">
          <a:xfrm>
            <a:off x="1247775" y="5086350"/>
            <a:ext cx="609600" cy="604838"/>
            <a:chOff x="2078" y="1680"/>
            <a:chExt cx="1615" cy="1615"/>
          </a:xfrm>
        </p:grpSpPr>
        <p:sp>
          <p:nvSpPr>
            <p:cNvPr id="4111" name="Oval 7"/>
            <p:cNvSpPr>
              <a:spLocks noChangeArrowheads="1"/>
            </p:cNvSpPr>
            <p:nvPr/>
          </p:nvSpPr>
          <p:spPr bwMode="gray">
            <a:xfrm>
              <a:off x="2078" y="1680"/>
              <a:ext cx="1615" cy="1615"/>
            </a:xfrm>
            <a:prstGeom prst="ellipse">
              <a:avLst/>
            </a:prstGeom>
            <a:gradFill rotWithShape="1">
              <a:gsLst>
                <a:gs pos="0">
                  <a:srgbClr val="767676"/>
                </a:gs>
                <a:gs pos="50000">
                  <a:srgbClr val="FFFFFF"/>
                </a:gs>
                <a:gs pos="100000">
                  <a:srgbClr val="767676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57150" algn="ctr">
                  <a:solidFill>
                    <a:schemeClr val="bg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76200" dir="10800000" kx="-3284103" algn="br" rotWithShape="0">
                      <a:schemeClr val="bg2">
                        <a:alpha val="50000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/>
              <a:endParaRPr lang="en-US" altLang="en-US" b="1"/>
            </a:p>
          </p:txBody>
        </p:sp>
        <p:sp>
          <p:nvSpPr>
            <p:cNvPr id="4112" name="Oval 8"/>
            <p:cNvSpPr>
              <a:spLocks noChangeArrowheads="1"/>
            </p:cNvSpPr>
            <p:nvPr/>
          </p:nvSpPr>
          <p:spPr bwMode="gray">
            <a:xfrm>
              <a:off x="2170" y="1771"/>
              <a:ext cx="1430" cy="1430"/>
            </a:xfrm>
            <a:prstGeom prst="ellipse">
              <a:avLst/>
            </a:prstGeom>
            <a:gradFill rotWithShape="1">
              <a:gsLst>
                <a:gs pos="0">
                  <a:srgbClr val="A2A2A2"/>
                </a:gs>
                <a:gs pos="50000">
                  <a:srgbClr val="FFFFFF"/>
                </a:gs>
                <a:gs pos="100000">
                  <a:srgbClr val="A2A2A2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76200" dir="10800000" kx="-3284103" algn="br" rotWithShape="0">
                      <a:schemeClr val="bg2">
                        <a:alpha val="50000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/>
              <a:endParaRPr lang="en-US" altLang="en-US" b="1"/>
            </a:p>
          </p:txBody>
        </p:sp>
        <p:sp>
          <p:nvSpPr>
            <p:cNvPr id="33" name="Oval 32"/>
            <p:cNvSpPr>
              <a:spLocks noChangeArrowheads="1"/>
            </p:cNvSpPr>
            <p:nvPr/>
          </p:nvSpPr>
          <p:spPr bwMode="gray">
            <a:xfrm>
              <a:off x="2255" y="1858"/>
              <a:ext cx="1262" cy="1263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tint val="0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tint val="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38100" algn="ctr">
                  <a:solidFill>
                    <a:schemeClr val="bg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09250" dir="3267739" algn="ctr" rotWithShape="0">
                      <a:srgbClr val="808080">
                        <a:alpha val="50000"/>
                      </a:srgbClr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pPr eaLnBrk="1" hangingPunct="1">
                <a:defRPr/>
              </a:pPr>
              <a:endParaRPr lang="en-US" b="1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114" name="Oval 10"/>
            <p:cNvSpPr>
              <a:spLocks noChangeArrowheads="1"/>
            </p:cNvSpPr>
            <p:nvPr/>
          </p:nvSpPr>
          <p:spPr bwMode="gray">
            <a:xfrm>
              <a:off x="2254" y="1856"/>
              <a:ext cx="1262" cy="1264"/>
            </a:xfrm>
            <a:prstGeom prst="ellipse">
              <a:avLst/>
            </a:prstGeom>
            <a:gradFill rotWithShape="1">
              <a:gsLst>
                <a:gs pos="0">
                  <a:srgbClr val="000000"/>
                </a:gs>
                <a:gs pos="100000">
                  <a:srgbClr val="FFCC00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38100" algn="ctr">
                  <a:solidFill>
                    <a:schemeClr val="bg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09250" dir="3267739" algn="ctr" rotWithShape="0">
                      <a:srgbClr val="808080">
                        <a:alpha val="50000"/>
                      </a:srgbClr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pPr eaLnBrk="1" hangingPunct="1"/>
              <a:endParaRPr lang="en-US" altLang="en-US" b="1"/>
            </a:p>
          </p:txBody>
        </p:sp>
        <p:sp>
          <p:nvSpPr>
            <p:cNvPr id="35" name="Oval 34"/>
            <p:cNvSpPr>
              <a:spLocks noChangeArrowheads="1"/>
            </p:cNvSpPr>
            <p:nvPr/>
          </p:nvSpPr>
          <p:spPr bwMode="gray">
            <a:xfrm>
              <a:off x="2339" y="1939"/>
              <a:ext cx="1093" cy="1098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shade val="54118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shade val="54118"/>
                    <a:invGamma/>
                  </a:schemeClr>
                </a:gs>
              </a:gsLst>
              <a:lin ang="189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38100" algn="ctr">
                  <a:solidFill>
                    <a:schemeClr val="bg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09250" dir="3267739" algn="ctr" rotWithShape="0">
                      <a:srgbClr val="808080">
                        <a:alpha val="50000"/>
                      </a:srgbClr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pPr eaLnBrk="1" hangingPunct="1">
                <a:defRPr/>
              </a:pPr>
              <a:endParaRPr lang="en-US" b="1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116" name="Oval 12"/>
            <p:cNvSpPr>
              <a:spLocks noChangeArrowheads="1"/>
            </p:cNvSpPr>
            <p:nvPr/>
          </p:nvSpPr>
          <p:spPr bwMode="gray">
            <a:xfrm>
              <a:off x="2337" y="1939"/>
              <a:ext cx="1096" cy="1098"/>
            </a:xfrm>
            <a:prstGeom prst="ellipse">
              <a:avLst/>
            </a:prstGeom>
            <a:gradFill rotWithShape="1">
              <a:gsLst>
                <a:gs pos="0">
                  <a:srgbClr val="FFCC00"/>
                </a:gs>
                <a:gs pos="100000">
                  <a:srgbClr val="7C6300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38100" algn="ctr">
                  <a:solidFill>
                    <a:schemeClr val="bg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09250" dir="3267739" algn="ctr" rotWithShape="0">
                      <a:srgbClr val="808080">
                        <a:alpha val="50000"/>
                      </a:srgbClr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pPr eaLnBrk="1" hangingPunct="1"/>
              <a:endParaRPr lang="en-US" altLang="en-US" b="1"/>
            </a:p>
          </p:txBody>
        </p:sp>
      </p:grpSp>
      <p:sp>
        <p:nvSpPr>
          <p:cNvPr id="4109" name="Rectangle 40"/>
          <p:cNvSpPr>
            <a:spLocks noChangeArrowheads="1"/>
          </p:cNvSpPr>
          <p:nvPr/>
        </p:nvSpPr>
        <p:spPr bwMode="auto">
          <a:xfrm>
            <a:off x="0" y="0"/>
            <a:ext cx="9144000" cy="990600"/>
          </a:xfrm>
          <a:prstGeom prst="rect">
            <a:avLst/>
          </a:prstGeom>
          <a:solidFill>
            <a:srgbClr val="00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endParaRPr lang="vi-VN" sz="2400"/>
          </a:p>
        </p:txBody>
      </p:sp>
      <p:sp>
        <p:nvSpPr>
          <p:cNvPr id="4110" name="WordArt 14"/>
          <p:cNvSpPr>
            <a:spLocks noChangeArrowheads="1" noChangeShapeType="1" noTextEdit="1"/>
          </p:cNvSpPr>
          <p:nvPr/>
        </p:nvSpPr>
        <p:spPr bwMode="auto">
          <a:xfrm>
            <a:off x="25400" y="152400"/>
            <a:ext cx="9042400" cy="762000"/>
          </a:xfrm>
          <a:prstGeom prst="rect">
            <a:avLst/>
          </a:prstGeom>
        </p:spPr>
        <p:txBody>
          <a:bodyPr wrap="none" fromWordArt="1">
            <a:prstTxWarp prst="textDeflate">
              <a:avLst>
                <a:gd name="adj" fmla="val 0"/>
              </a:avLst>
            </a:prstTxWarp>
          </a:bodyPr>
          <a:lstStyle/>
          <a:p>
            <a:pPr algn="ctr"/>
            <a:r>
              <a:rPr lang="en-US" sz="32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Times New Roman"/>
                <a:cs typeface="Times New Roman"/>
              </a:rPr>
              <a:t>Bài 2: CÁC THÀNH PHẦN CHÍNH VÀ DỮ LIỆU TRÊN TRANG TÍNH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1113" y="592138"/>
            <a:ext cx="9155113" cy="5681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3" name="Footer Placeholder 3"/>
          <p:cNvSpPr txBox="1">
            <a:spLocks noGrp="1"/>
          </p:cNvSpPr>
          <p:nvPr/>
        </p:nvSpPr>
        <p:spPr bwMode="auto">
          <a:xfrm>
            <a:off x="4281488" y="6492875"/>
            <a:ext cx="3086100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54000" rIns="54000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/>
            <a:r>
              <a:rPr lang="en-US" altLang="en-US" sz="1200" b="1">
                <a:solidFill>
                  <a:srgbClr val="FFABAB"/>
                </a:solidFill>
                <a:ea typeface="Arial Unicode MS" pitchFamily="34" charset="-128"/>
                <a:cs typeface="Arial Unicode MS" pitchFamily="34" charset="-128"/>
              </a:rPr>
              <a:t>Võ Nhật Trường </a:t>
            </a:r>
          </a:p>
        </p:txBody>
      </p:sp>
      <p:sp>
        <p:nvSpPr>
          <p:cNvPr id="31760" name="Oval 15"/>
          <p:cNvSpPr>
            <a:spLocks noChangeArrowheads="1"/>
          </p:cNvSpPr>
          <p:nvPr/>
        </p:nvSpPr>
        <p:spPr bwMode="auto">
          <a:xfrm>
            <a:off x="1143000" y="5638800"/>
            <a:ext cx="1155700" cy="493713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eaLnBrk="1" hangingPunct="1"/>
            <a:endParaRPr lang="en-US" altLang="en-US" b="1"/>
          </a:p>
        </p:txBody>
      </p:sp>
      <p:sp>
        <p:nvSpPr>
          <p:cNvPr id="5143" name="Text Box 23"/>
          <p:cNvSpPr txBox="1">
            <a:spLocks noChangeArrowheads="1"/>
          </p:cNvSpPr>
          <p:nvPr/>
        </p:nvSpPr>
        <p:spPr bwMode="auto">
          <a:xfrm>
            <a:off x="457200" y="3048000"/>
            <a:ext cx="8305800" cy="2554288"/>
          </a:xfrm>
          <a:prstGeom prst="rect">
            <a:avLst/>
          </a:prstGeom>
          <a:solidFill>
            <a:srgbClr val="FFFF99"/>
          </a:solidFill>
          <a:ln w="9525">
            <a:solidFill>
              <a:schemeClr val="hlink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vi-VN" altLang="en-US" sz="3200">
                <a:solidFill>
                  <a:srgbClr val="FF0000"/>
                </a:solidFill>
                <a:sym typeface="Wingdings" pitchFamily="2" charset="2"/>
              </a:rPr>
              <a:t></a:t>
            </a:r>
            <a:r>
              <a:rPr lang="en-US" altLang="en-US" sz="3200" b="1"/>
              <a:t> Một bảng tính có thể có nhiều trang tính, được phân biệt bằng tên trang.</a:t>
            </a:r>
          </a:p>
          <a:p>
            <a:pPr eaLnBrk="1" hangingPunct="1"/>
            <a:r>
              <a:rPr lang="vi-VN" altLang="en-US" sz="3200">
                <a:solidFill>
                  <a:srgbClr val="FF0000"/>
                </a:solidFill>
                <a:sym typeface="Wingdings" pitchFamily="2" charset="2"/>
              </a:rPr>
              <a:t></a:t>
            </a:r>
            <a:r>
              <a:rPr lang="en-US" altLang="en-US" sz="3200" b="1"/>
              <a:t> Trang tính đang được kích hoạt là trang tính đang hiển thị trên màn hình, có tên với chữ đậm.</a:t>
            </a:r>
          </a:p>
        </p:txBody>
      </p:sp>
      <p:sp>
        <p:nvSpPr>
          <p:cNvPr id="5144" name="Line 24"/>
          <p:cNvSpPr>
            <a:spLocks noChangeShapeType="1"/>
          </p:cNvSpPr>
          <p:nvPr/>
        </p:nvSpPr>
        <p:spPr bwMode="auto">
          <a:xfrm flipV="1">
            <a:off x="984250" y="6021388"/>
            <a:ext cx="311150" cy="287337"/>
          </a:xfrm>
          <a:prstGeom prst="line">
            <a:avLst/>
          </a:prstGeom>
          <a:noFill/>
          <a:ln w="50800">
            <a:solidFill>
              <a:srgbClr val="C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45" name="Text Box 25"/>
          <p:cNvSpPr txBox="1">
            <a:spLocks noChangeArrowheads="1"/>
          </p:cNvSpPr>
          <p:nvPr/>
        </p:nvSpPr>
        <p:spPr bwMode="auto">
          <a:xfrm>
            <a:off x="4267200" y="6273800"/>
            <a:ext cx="4876800" cy="5842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txBody>
          <a:bodyPr>
            <a:spAutoFit/>
          </a:bodyPr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r>
              <a:rPr lang="en-US" alt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</a:rPr>
              <a:t>Hình</a:t>
            </a:r>
            <a:r>
              <a:rPr lang="en-US" altLang="en-US" sz="3200" dirty="0" smtClean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i="1" dirty="0" err="1" smtClean="0">
                <a:solidFill>
                  <a:srgbClr val="002060"/>
                </a:solidFill>
                <a:latin typeface="Times New Roman" panose="02020603050405020304" pitchFamily="18" charset="0"/>
              </a:rPr>
              <a:t>một</a:t>
            </a:r>
            <a:r>
              <a:rPr lang="en-US" altLang="en-US" sz="3200" i="1" dirty="0" smtClean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i="1" dirty="0" err="1" smtClean="0">
                <a:solidFill>
                  <a:srgbClr val="002060"/>
                </a:solidFill>
                <a:latin typeface="Times New Roman" panose="02020603050405020304" pitchFamily="18" charset="0"/>
              </a:rPr>
              <a:t>bảng</a:t>
            </a:r>
            <a:r>
              <a:rPr lang="en-US" altLang="en-US" sz="3200" i="1" dirty="0" smtClean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i="1" dirty="0" err="1" smtClean="0">
                <a:solidFill>
                  <a:srgbClr val="002060"/>
                </a:solidFill>
                <a:latin typeface="Times New Roman" panose="02020603050405020304" pitchFamily="18" charset="0"/>
              </a:rPr>
              <a:t>tính</a:t>
            </a:r>
            <a:r>
              <a:rPr lang="en-US" altLang="en-US" sz="3200" i="1" dirty="0" smtClean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i="1" dirty="0" err="1" smtClean="0">
                <a:solidFill>
                  <a:srgbClr val="002060"/>
                </a:solidFill>
                <a:latin typeface="Times New Roman" panose="02020603050405020304" pitchFamily="18" charset="0"/>
              </a:rPr>
              <a:t>mới</a:t>
            </a:r>
            <a:endParaRPr lang="en-US" altLang="en-US" sz="3200" i="1" dirty="0" smtClean="0">
              <a:solidFill>
                <a:srgbClr val="002060"/>
              </a:solidFill>
              <a:latin typeface="Times New Roman" panose="02020603050405020304" pitchFamily="18" charset="0"/>
            </a:endParaRPr>
          </a:p>
        </p:txBody>
      </p:sp>
      <p:sp>
        <p:nvSpPr>
          <p:cNvPr id="5128" name="Rectangle 11"/>
          <p:cNvSpPr>
            <a:spLocks noChangeArrowheads="1"/>
          </p:cNvSpPr>
          <p:nvPr/>
        </p:nvSpPr>
        <p:spPr bwMode="auto">
          <a:xfrm>
            <a:off x="0" y="25400"/>
            <a:ext cx="9144000" cy="584200"/>
          </a:xfrm>
          <a:prstGeom prst="rect">
            <a:avLst/>
          </a:prstGeom>
          <a:solidFill>
            <a:srgbClr val="92D05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pPr eaLnBrk="1" hangingPunct="1"/>
            <a:r>
              <a:rPr lang="en-US" altLang="en-US" sz="3200" b="1">
                <a:solidFill>
                  <a:srgbClr val="FF0000"/>
                </a:solidFill>
              </a:rPr>
              <a:t>  1. Bảng tính </a:t>
            </a:r>
          </a:p>
        </p:txBody>
      </p:sp>
      <p:sp>
        <p:nvSpPr>
          <p:cNvPr id="19" name="Cloud Callout 18"/>
          <p:cNvSpPr/>
          <p:nvPr/>
        </p:nvSpPr>
        <p:spPr>
          <a:xfrm>
            <a:off x="3962400" y="2209800"/>
            <a:ext cx="5105400" cy="2108200"/>
          </a:xfrm>
          <a:prstGeom prst="cloudCallout">
            <a:avLst>
              <a:gd name="adj1" fmla="val 36471"/>
              <a:gd name="adj2" fmla="val 7029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spAutoFit/>
          </a:bodyPr>
          <a:lstStyle/>
          <a:p>
            <a:pPr algn="ctr">
              <a:defRPr/>
            </a:pPr>
            <a:r>
              <a:rPr 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Một</a:t>
            </a:r>
            <a:r>
              <a:rPr lang="en-US" sz="28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bảng</a:t>
            </a:r>
            <a:r>
              <a:rPr lang="en-US" sz="28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tính</a:t>
            </a:r>
            <a:r>
              <a:rPr lang="en-US" sz="28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có</a:t>
            </a:r>
            <a:r>
              <a:rPr lang="en-US" sz="28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thể</a:t>
            </a:r>
            <a:r>
              <a:rPr lang="en-US" sz="28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có</a:t>
            </a:r>
            <a:r>
              <a:rPr lang="en-US" sz="28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bao</a:t>
            </a:r>
            <a:r>
              <a:rPr lang="en-US" sz="28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nhiêu</a:t>
            </a:r>
            <a:r>
              <a:rPr lang="en-US" sz="28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trang</a:t>
            </a:r>
            <a:r>
              <a:rPr lang="en-US" sz="28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tính</a:t>
            </a:r>
            <a:r>
              <a:rPr lang="en-US" sz="28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?</a:t>
            </a:r>
          </a:p>
        </p:txBody>
      </p:sp>
      <p:sp>
        <p:nvSpPr>
          <p:cNvPr id="20" name="Cloud Callout 19"/>
          <p:cNvSpPr/>
          <p:nvPr/>
        </p:nvSpPr>
        <p:spPr>
          <a:xfrm>
            <a:off x="4114800" y="2430463"/>
            <a:ext cx="5105400" cy="2108200"/>
          </a:xfrm>
          <a:prstGeom prst="cloudCallout">
            <a:avLst>
              <a:gd name="adj1" fmla="val 36471"/>
              <a:gd name="adj2" fmla="val 7029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spAutoFit/>
          </a:bodyPr>
          <a:lstStyle/>
          <a:p>
            <a:pPr algn="ctr">
              <a:defRPr/>
            </a:pPr>
            <a:r>
              <a:rPr 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Các</a:t>
            </a:r>
            <a:r>
              <a:rPr lang="en-US" sz="28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trang</a:t>
            </a:r>
            <a:r>
              <a:rPr lang="en-US" sz="28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tính</a:t>
            </a:r>
            <a:r>
              <a:rPr lang="en-US" sz="28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được</a:t>
            </a:r>
            <a:r>
              <a:rPr lang="en-US" sz="28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phân</a:t>
            </a:r>
            <a:r>
              <a:rPr lang="en-US" sz="28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biệt</a:t>
            </a:r>
            <a:r>
              <a:rPr lang="en-US" sz="28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dựa</a:t>
            </a:r>
            <a:r>
              <a:rPr lang="en-US" sz="28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vào</a:t>
            </a:r>
            <a:r>
              <a:rPr lang="en-US" sz="28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đâu</a:t>
            </a:r>
            <a:r>
              <a:rPr lang="en-US" sz="28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?</a:t>
            </a:r>
          </a:p>
        </p:txBody>
      </p:sp>
      <p:sp>
        <p:nvSpPr>
          <p:cNvPr id="21" name="Cloud Callout 20"/>
          <p:cNvSpPr/>
          <p:nvPr/>
        </p:nvSpPr>
        <p:spPr>
          <a:xfrm>
            <a:off x="4076700" y="2759075"/>
            <a:ext cx="5105400" cy="1452563"/>
          </a:xfrm>
          <a:prstGeom prst="cloudCallout">
            <a:avLst>
              <a:gd name="adj1" fmla="val 36471"/>
              <a:gd name="adj2" fmla="val 7029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spAutoFit/>
          </a:bodyPr>
          <a:lstStyle/>
          <a:p>
            <a:pPr algn="ctr">
              <a:defRPr/>
            </a:pPr>
            <a:r>
              <a:rPr 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Thế</a:t>
            </a:r>
            <a:r>
              <a:rPr lang="en-US" sz="28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nào</a:t>
            </a:r>
            <a:r>
              <a:rPr lang="en-US" sz="28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là</a:t>
            </a:r>
            <a:r>
              <a:rPr lang="en-US" sz="28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trang</a:t>
            </a:r>
            <a:r>
              <a:rPr lang="en-US" sz="28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tính</a:t>
            </a:r>
            <a:r>
              <a:rPr lang="en-US" sz="28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đang</a:t>
            </a:r>
            <a:r>
              <a:rPr lang="en-US" sz="28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kích</a:t>
            </a:r>
            <a:r>
              <a:rPr lang="en-US" sz="28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hoạt</a:t>
            </a:r>
            <a:r>
              <a:rPr lang="en-US" sz="28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?</a:t>
            </a:r>
          </a:p>
        </p:txBody>
      </p:sp>
      <p:sp>
        <p:nvSpPr>
          <p:cNvPr id="22" name="Cloud Callout 21"/>
          <p:cNvSpPr/>
          <p:nvPr/>
        </p:nvSpPr>
        <p:spPr>
          <a:xfrm>
            <a:off x="4229100" y="2911475"/>
            <a:ext cx="5105400" cy="1452563"/>
          </a:xfrm>
          <a:prstGeom prst="cloudCallout">
            <a:avLst>
              <a:gd name="adj1" fmla="val 36471"/>
              <a:gd name="adj2" fmla="val 7029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spAutoFit/>
          </a:bodyPr>
          <a:lstStyle/>
          <a:p>
            <a:pPr algn="ctr">
              <a:defRPr/>
            </a:pPr>
            <a:r>
              <a:rPr 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Để</a:t>
            </a:r>
            <a:r>
              <a:rPr lang="en-US" sz="28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kích</a:t>
            </a:r>
            <a:r>
              <a:rPr lang="en-US" sz="28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hoạt</a:t>
            </a:r>
            <a:r>
              <a:rPr lang="en-US" sz="28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trang</a:t>
            </a:r>
            <a:r>
              <a:rPr lang="en-US" sz="28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tính</a:t>
            </a:r>
            <a:r>
              <a:rPr lang="en-US" sz="28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ta </a:t>
            </a:r>
            <a:r>
              <a:rPr 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cần</a:t>
            </a:r>
            <a:r>
              <a:rPr lang="en-US" sz="28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làm</a:t>
            </a:r>
            <a:r>
              <a:rPr lang="en-US" sz="28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gì</a:t>
            </a:r>
            <a:r>
              <a:rPr lang="en-US" sz="28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?</a:t>
            </a:r>
          </a:p>
        </p:txBody>
      </p:sp>
      <p:sp>
        <p:nvSpPr>
          <p:cNvPr id="24" name="Line 24"/>
          <p:cNvSpPr>
            <a:spLocks noChangeShapeType="1"/>
          </p:cNvSpPr>
          <p:nvPr/>
        </p:nvSpPr>
        <p:spPr bwMode="auto">
          <a:xfrm flipH="1" flipV="1">
            <a:off x="2819400" y="5891213"/>
            <a:ext cx="381000" cy="382587"/>
          </a:xfrm>
          <a:prstGeom prst="line">
            <a:avLst/>
          </a:prstGeom>
          <a:noFill/>
          <a:ln w="50800">
            <a:solidFill>
              <a:srgbClr val="C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" name="Rectangle 11"/>
          <p:cNvSpPr>
            <a:spLocks noChangeArrowheads="1"/>
          </p:cNvSpPr>
          <p:nvPr/>
        </p:nvSpPr>
        <p:spPr bwMode="auto">
          <a:xfrm>
            <a:off x="190500" y="6324600"/>
            <a:ext cx="1692275" cy="461963"/>
          </a:xfrm>
          <a:prstGeom prst="rect">
            <a:avLst/>
          </a:prstGeom>
          <a:solidFill>
            <a:srgbClr val="92D050"/>
          </a:solidFill>
          <a:ln w="9525">
            <a:solidFill>
              <a:srgbClr val="0000FF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eaLnBrk="1" hangingPunct="1"/>
            <a:r>
              <a:rPr lang="en-US" altLang="en-US" sz="2400" b="1">
                <a:solidFill>
                  <a:srgbClr val="FF0000"/>
                </a:solidFill>
              </a:rPr>
              <a:t>Tên trang</a:t>
            </a:r>
          </a:p>
        </p:txBody>
      </p:sp>
      <p:sp>
        <p:nvSpPr>
          <p:cNvPr id="26" name="Rectangle 11"/>
          <p:cNvSpPr>
            <a:spLocks noChangeArrowheads="1"/>
          </p:cNvSpPr>
          <p:nvPr/>
        </p:nvSpPr>
        <p:spPr bwMode="auto">
          <a:xfrm>
            <a:off x="2133600" y="6313488"/>
            <a:ext cx="1957388" cy="461962"/>
          </a:xfrm>
          <a:prstGeom prst="rect">
            <a:avLst/>
          </a:prstGeom>
          <a:solidFill>
            <a:srgbClr val="92D050"/>
          </a:solidFill>
          <a:ln w="9525">
            <a:solidFill>
              <a:srgbClr val="0000FF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eaLnBrk="1" hangingPunct="1"/>
            <a:r>
              <a:rPr lang="en-US" altLang="en-US" sz="2400" b="1">
                <a:solidFill>
                  <a:srgbClr val="FF0000"/>
                </a:solidFill>
              </a:rPr>
              <a:t>Thêm trang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1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53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1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53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1" dur="5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1" dur="5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51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317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317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317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500"/>
                                        <p:tgtEl>
                                          <p:spTgt spid="5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60" grpId="0" animBg="1"/>
      <p:bldP spid="5143" grpId="0" animBg="1"/>
      <p:bldP spid="5144" grpId="0" animBg="1"/>
      <p:bldP spid="19" grpId="0" animBg="1"/>
      <p:bldP spid="19" grpId="1" animBg="1"/>
      <p:bldP spid="20" grpId="0" animBg="1"/>
      <p:bldP spid="20" grpId="1" animBg="1"/>
      <p:bldP spid="21" grpId="0" animBg="1"/>
      <p:bldP spid="21" grpId="1" animBg="1"/>
      <p:bldP spid="22" grpId="0" animBg="1"/>
      <p:bldP spid="22" grpId="1" animBg="1"/>
      <p:bldP spid="24" grpId="0" animBg="1"/>
      <p:bldP spid="25" grpId="0" animBg="1"/>
      <p:bldP spid="2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1113" y="592138"/>
            <a:ext cx="9155113" cy="5681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47" name="Oval 15"/>
          <p:cNvSpPr>
            <a:spLocks noChangeArrowheads="1"/>
          </p:cNvSpPr>
          <p:nvPr/>
        </p:nvSpPr>
        <p:spPr bwMode="auto">
          <a:xfrm>
            <a:off x="1143000" y="5638800"/>
            <a:ext cx="1155700" cy="493713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eaLnBrk="1" hangingPunct="1"/>
            <a:endParaRPr lang="en-US" altLang="en-US" b="1"/>
          </a:p>
        </p:txBody>
      </p:sp>
      <p:sp>
        <p:nvSpPr>
          <p:cNvPr id="6148" name="Rectangle 11"/>
          <p:cNvSpPr>
            <a:spLocks noChangeArrowheads="1"/>
          </p:cNvSpPr>
          <p:nvPr/>
        </p:nvSpPr>
        <p:spPr bwMode="auto">
          <a:xfrm>
            <a:off x="0" y="25400"/>
            <a:ext cx="9144000" cy="584200"/>
          </a:xfrm>
          <a:prstGeom prst="rect">
            <a:avLst/>
          </a:prstGeom>
          <a:solidFill>
            <a:srgbClr val="92D05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pPr eaLnBrk="1" hangingPunct="1"/>
            <a:r>
              <a:rPr lang="en-US" altLang="en-US" sz="3200" b="1">
                <a:solidFill>
                  <a:srgbClr val="FF0000"/>
                </a:solidFill>
              </a:rPr>
              <a:t>  1. Bảng tính </a:t>
            </a:r>
          </a:p>
        </p:txBody>
      </p:sp>
      <p:sp>
        <p:nvSpPr>
          <p:cNvPr id="6149" name="AutoShape 11"/>
          <p:cNvSpPr>
            <a:spLocks noChangeArrowheads="1"/>
          </p:cNvSpPr>
          <p:nvPr/>
        </p:nvSpPr>
        <p:spPr bwMode="auto">
          <a:xfrm>
            <a:off x="3886200" y="1295400"/>
            <a:ext cx="4343400" cy="2108200"/>
          </a:xfrm>
          <a:prstGeom prst="cloudCallout">
            <a:avLst>
              <a:gd name="adj1" fmla="val 25417"/>
              <a:gd name="adj2" fmla="val -10565"/>
            </a:avLst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en-US" altLang="en-US" sz="2800" b="1">
                <a:solidFill>
                  <a:srgbClr val="D60093"/>
                </a:solidFill>
              </a:rPr>
              <a:t>Có thể đổi tên trang tính được không?</a:t>
            </a:r>
          </a:p>
        </p:txBody>
      </p:sp>
      <p:sp>
        <p:nvSpPr>
          <p:cNvPr id="17" name="AutoShape 12"/>
          <p:cNvSpPr>
            <a:spLocks noChangeArrowheads="1"/>
          </p:cNvSpPr>
          <p:nvPr/>
        </p:nvSpPr>
        <p:spPr bwMode="auto">
          <a:xfrm>
            <a:off x="838200" y="3505200"/>
            <a:ext cx="7924800" cy="2108200"/>
          </a:xfrm>
          <a:prstGeom prst="cloudCallout">
            <a:avLst>
              <a:gd name="adj1" fmla="val -30315"/>
              <a:gd name="adj2" fmla="val 57444"/>
            </a:avLst>
          </a:prstGeom>
          <a:solidFill>
            <a:srgbClr val="FFFFCC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en-US" altLang="en-US" sz="2800" b="1"/>
              <a:t>Ta nháy chuột phải vào vùng nhãn của trang tính, chọn </a:t>
            </a:r>
            <a:r>
              <a:rPr lang="en-US" altLang="en-US" sz="2800" b="1">
                <a:solidFill>
                  <a:srgbClr val="FF0000"/>
                </a:solidFill>
              </a:rPr>
              <a:t>Rename</a:t>
            </a:r>
            <a:r>
              <a:rPr lang="en-US" altLang="en-US" sz="2800" b="1"/>
              <a:t>, rồi nhập tên mới.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1113" y="592138"/>
            <a:ext cx="9155113" cy="5681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71" name="Rectangle 11"/>
          <p:cNvSpPr>
            <a:spLocks noChangeArrowheads="1"/>
          </p:cNvSpPr>
          <p:nvPr/>
        </p:nvSpPr>
        <p:spPr bwMode="auto">
          <a:xfrm>
            <a:off x="0" y="25400"/>
            <a:ext cx="9144000" cy="584200"/>
          </a:xfrm>
          <a:prstGeom prst="rect">
            <a:avLst/>
          </a:prstGeom>
          <a:solidFill>
            <a:srgbClr val="92D05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pPr eaLnBrk="1" hangingPunct="1"/>
            <a:r>
              <a:rPr lang="en-US" altLang="en-US" sz="3200" b="1">
                <a:solidFill>
                  <a:srgbClr val="FF0000"/>
                </a:solidFill>
              </a:rPr>
              <a:t>  2. Các thành phần chính trên trang tính </a:t>
            </a:r>
          </a:p>
        </p:txBody>
      </p:sp>
      <p:sp>
        <p:nvSpPr>
          <p:cNvPr id="9" name="AutoShape 12"/>
          <p:cNvSpPr>
            <a:spLocks noChangeArrowheads="1"/>
          </p:cNvSpPr>
          <p:nvPr/>
        </p:nvSpPr>
        <p:spPr bwMode="auto">
          <a:xfrm>
            <a:off x="1828800" y="1736725"/>
            <a:ext cx="1524000" cy="457200"/>
          </a:xfrm>
          <a:prstGeom prst="wedgeRectCallout">
            <a:avLst>
              <a:gd name="adj1" fmla="val -10519"/>
              <a:gd name="adj2" fmla="val 171181"/>
            </a:avLst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r>
              <a:rPr lang="en-US" altLang="en-US" sz="2400" b="1"/>
              <a:t>2</a:t>
            </a:r>
          </a:p>
        </p:txBody>
      </p:sp>
      <p:sp>
        <p:nvSpPr>
          <p:cNvPr id="10" name="AutoShape 13"/>
          <p:cNvSpPr>
            <a:spLocks noChangeArrowheads="1"/>
          </p:cNvSpPr>
          <p:nvPr/>
        </p:nvSpPr>
        <p:spPr bwMode="auto">
          <a:xfrm>
            <a:off x="533400" y="5191125"/>
            <a:ext cx="1871663" cy="523875"/>
          </a:xfrm>
          <a:prstGeom prst="wedgeRectCallout">
            <a:avLst>
              <a:gd name="adj1" fmla="val -59889"/>
              <a:gd name="adj2" fmla="val -77764"/>
            </a:avLst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r>
              <a:rPr lang="en-US" altLang="en-US" sz="2800" b="1"/>
              <a:t>1</a:t>
            </a:r>
          </a:p>
        </p:txBody>
      </p:sp>
      <p:sp>
        <p:nvSpPr>
          <p:cNvPr id="11" name="AutoShape 15"/>
          <p:cNvSpPr>
            <a:spLocks noChangeArrowheads="1"/>
          </p:cNvSpPr>
          <p:nvPr/>
        </p:nvSpPr>
        <p:spPr bwMode="auto">
          <a:xfrm>
            <a:off x="152400" y="1584325"/>
            <a:ext cx="1371600" cy="457200"/>
          </a:xfrm>
          <a:prstGeom prst="wedgeRectCallout">
            <a:avLst>
              <a:gd name="adj1" fmla="val -22255"/>
              <a:gd name="adj2" fmla="val 141472"/>
            </a:avLst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 eaLnBrk="1" hangingPunct="1"/>
            <a:r>
              <a:rPr lang="en-US" altLang="en-US" sz="2400" b="1"/>
              <a:t>3</a:t>
            </a:r>
          </a:p>
        </p:txBody>
      </p:sp>
      <p:sp>
        <p:nvSpPr>
          <p:cNvPr id="12" name="AutoShape 16"/>
          <p:cNvSpPr>
            <a:spLocks noChangeArrowheads="1"/>
          </p:cNvSpPr>
          <p:nvPr/>
        </p:nvSpPr>
        <p:spPr bwMode="auto">
          <a:xfrm>
            <a:off x="6380163" y="3871913"/>
            <a:ext cx="2306637" cy="533400"/>
          </a:xfrm>
          <a:prstGeom prst="wedgeRectCallout">
            <a:avLst>
              <a:gd name="adj1" fmla="val -12588"/>
              <a:gd name="adj2" fmla="val 113755"/>
            </a:avLst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 eaLnBrk="1" hangingPunct="1"/>
            <a:r>
              <a:rPr lang="en-US" altLang="en-US" sz="2800" b="1"/>
              <a:t>6</a:t>
            </a:r>
          </a:p>
        </p:txBody>
      </p:sp>
      <p:sp>
        <p:nvSpPr>
          <p:cNvPr id="13" name="AutoShape 17"/>
          <p:cNvSpPr>
            <a:spLocks noChangeArrowheads="1"/>
          </p:cNvSpPr>
          <p:nvPr/>
        </p:nvSpPr>
        <p:spPr bwMode="auto">
          <a:xfrm>
            <a:off x="3810000" y="3048000"/>
            <a:ext cx="3276600" cy="534988"/>
          </a:xfrm>
          <a:prstGeom prst="wedgeRectCallout">
            <a:avLst>
              <a:gd name="adj1" fmla="val -44421"/>
              <a:gd name="adj2" fmla="val -149759"/>
            </a:avLst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 eaLnBrk="1" hangingPunct="1"/>
            <a:r>
              <a:rPr lang="en-US" altLang="en-US" sz="2800" b="1"/>
              <a:t>5</a:t>
            </a:r>
          </a:p>
        </p:txBody>
      </p:sp>
      <p:sp>
        <p:nvSpPr>
          <p:cNvPr id="14" name="Rectangle 18"/>
          <p:cNvSpPr>
            <a:spLocks noChangeArrowheads="1"/>
          </p:cNvSpPr>
          <p:nvPr/>
        </p:nvSpPr>
        <p:spPr bwMode="auto">
          <a:xfrm>
            <a:off x="6400800" y="4648200"/>
            <a:ext cx="1676400" cy="86995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eaLnBrk="1" hangingPunct="1"/>
            <a:endParaRPr lang="en-US" altLang="en-US" b="1"/>
          </a:p>
        </p:txBody>
      </p:sp>
      <p:sp>
        <p:nvSpPr>
          <p:cNvPr id="15" name="AutoShape 19"/>
          <p:cNvSpPr>
            <a:spLocks noChangeArrowheads="1"/>
          </p:cNvSpPr>
          <p:nvPr/>
        </p:nvSpPr>
        <p:spPr bwMode="auto">
          <a:xfrm>
            <a:off x="1538288" y="4195763"/>
            <a:ext cx="2743200" cy="942975"/>
          </a:xfrm>
          <a:prstGeom prst="wedgeRectCallout">
            <a:avLst>
              <a:gd name="adj1" fmla="val -37921"/>
              <a:gd name="adj2" fmla="val -99903"/>
            </a:avLst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 eaLnBrk="1" hangingPunct="1"/>
            <a:r>
              <a:rPr lang="en-US" altLang="en-US" sz="3200" b="1"/>
              <a:t>4</a:t>
            </a:r>
          </a:p>
        </p:txBody>
      </p:sp>
      <p:sp>
        <p:nvSpPr>
          <p:cNvPr id="18" name="AutoShape 20"/>
          <p:cNvSpPr>
            <a:spLocks noChangeArrowheads="1"/>
          </p:cNvSpPr>
          <p:nvPr/>
        </p:nvSpPr>
        <p:spPr bwMode="auto">
          <a:xfrm>
            <a:off x="533400" y="5181600"/>
            <a:ext cx="1871663" cy="523875"/>
          </a:xfrm>
          <a:prstGeom prst="wedgeRectCallout">
            <a:avLst>
              <a:gd name="adj1" fmla="val -59889"/>
              <a:gd name="adj2" fmla="val -80991"/>
            </a:avLst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 altLang="en-US" sz="2800" b="1"/>
              <a:t>Tên hàng</a:t>
            </a:r>
          </a:p>
        </p:txBody>
      </p:sp>
      <p:sp>
        <p:nvSpPr>
          <p:cNvPr id="19" name="AutoShape 21"/>
          <p:cNvSpPr>
            <a:spLocks noChangeArrowheads="1"/>
          </p:cNvSpPr>
          <p:nvPr/>
        </p:nvSpPr>
        <p:spPr bwMode="auto">
          <a:xfrm>
            <a:off x="1828800" y="1736725"/>
            <a:ext cx="1524000" cy="457200"/>
          </a:xfrm>
          <a:prstGeom prst="wedgeRectCallout">
            <a:avLst>
              <a:gd name="adj1" fmla="val -10519"/>
              <a:gd name="adj2" fmla="val 171181"/>
            </a:avLst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r>
              <a:rPr lang="en-US" altLang="en-US" sz="2400" b="1"/>
              <a:t>Tên cột</a:t>
            </a:r>
          </a:p>
        </p:txBody>
      </p:sp>
      <p:sp>
        <p:nvSpPr>
          <p:cNvPr id="20" name="AutoShape 22"/>
          <p:cNvSpPr>
            <a:spLocks noChangeArrowheads="1"/>
          </p:cNvSpPr>
          <p:nvPr/>
        </p:nvSpPr>
        <p:spPr bwMode="auto">
          <a:xfrm>
            <a:off x="152400" y="1600200"/>
            <a:ext cx="1371600" cy="457200"/>
          </a:xfrm>
          <a:prstGeom prst="wedgeRectCallout">
            <a:avLst>
              <a:gd name="adj1" fmla="val -22255"/>
              <a:gd name="adj2" fmla="val 138486"/>
            </a:avLst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 eaLnBrk="1" hangingPunct="1"/>
            <a:r>
              <a:rPr lang="en-US" altLang="en-US" sz="2400" b="1"/>
              <a:t>Hộp tên</a:t>
            </a:r>
          </a:p>
        </p:txBody>
      </p:sp>
      <p:sp>
        <p:nvSpPr>
          <p:cNvPr id="21" name="AutoShape 23"/>
          <p:cNvSpPr>
            <a:spLocks noChangeArrowheads="1"/>
          </p:cNvSpPr>
          <p:nvPr/>
        </p:nvSpPr>
        <p:spPr bwMode="auto">
          <a:xfrm>
            <a:off x="6391275" y="3886200"/>
            <a:ext cx="2286000" cy="533400"/>
          </a:xfrm>
          <a:prstGeom prst="wedgeRectCallout">
            <a:avLst>
              <a:gd name="adj1" fmla="val -13190"/>
              <a:gd name="adj2" fmla="val 111199"/>
            </a:avLst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 eaLnBrk="1" hangingPunct="1"/>
            <a:r>
              <a:rPr lang="en-US" altLang="en-US" sz="2800" b="1"/>
              <a:t>Khối H9:I12 </a:t>
            </a:r>
          </a:p>
        </p:txBody>
      </p:sp>
      <p:sp>
        <p:nvSpPr>
          <p:cNvPr id="22" name="AutoShape 24"/>
          <p:cNvSpPr>
            <a:spLocks noChangeArrowheads="1"/>
          </p:cNvSpPr>
          <p:nvPr/>
        </p:nvSpPr>
        <p:spPr bwMode="auto">
          <a:xfrm>
            <a:off x="3810000" y="3048000"/>
            <a:ext cx="3276600" cy="523875"/>
          </a:xfrm>
          <a:prstGeom prst="wedgeRectCallout">
            <a:avLst>
              <a:gd name="adj1" fmla="val -44421"/>
              <a:gd name="adj2" fmla="val -152741"/>
            </a:avLst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en-US" altLang="en-US" sz="2800" b="1"/>
              <a:t>Thanh công thức</a:t>
            </a:r>
          </a:p>
        </p:txBody>
      </p:sp>
      <p:sp>
        <p:nvSpPr>
          <p:cNvPr id="23" name="AutoShape 25"/>
          <p:cNvSpPr>
            <a:spLocks noChangeArrowheads="1"/>
          </p:cNvSpPr>
          <p:nvPr/>
        </p:nvSpPr>
        <p:spPr bwMode="auto">
          <a:xfrm>
            <a:off x="1524000" y="4191000"/>
            <a:ext cx="2743200" cy="954088"/>
          </a:xfrm>
          <a:prstGeom prst="wedgeRectCallout">
            <a:avLst>
              <a:gd name="adj1" fmla="val -38417"/>
              <a:gd name="adj2" fmla="val -98366"/>
            </a:avLst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en-US" altLang="en-US" sz="2800" b="1"/>
              <a:t>Ô tính đang được chọn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1113" y="592138"/>
            <a:ext cx="9155113" cy="5681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195" name="Rectangle 11"/>
          <p:cNvSpPr>
            <a:spLocks noChangeArrowheads="1"/>
          </p:cNvSpPr>
          <p:nvPr/>
        </p:nvSpPr>
        <p:spPr bwMode="auto">
          <a:xfrm>
            <a:off x="0" y="25400"/>
            <a:ext cx="9144000" cy="584200"/>
          </a:xfrm>
          <a:prstGeom prst="rect">
            <a:avLst/>
          </a:prstGeom>
          <a:solidFill>
            <a:srgbClr val="92D05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pPr eaLnBrk="1" hangingPunct="1"/>
            <a:r>
              <a:rPr lang="en-US" altLang="en-US" sz="3200" b="1">
                <a:solidFill>
                  <a:srgbClr val="FF0000"/>
                </a:solidFill>
              </a:rPr>
              <a:t>  2. Các thành phần chính trên trang tính </a:t>
            </a:r>
          </a:p>
        </p:txBody>
      </p:sp>
      <p:sp>
        <p:nvSpPr>
          <p:cNvPr id="20" name="AutoShape 22"/>
          <p:cNvSpPr>
            <a:spLocks noChangeArrowheads="1"/>
          </p:cNvSpPr>
          <p:nvPr/>
        </p:nvSpPr>
        <p:spPr bwMode="auto">
          <a:xfrm>
            <a:off x="166688" y="1600200"/>
            <a:ext cx="1371600" cy="457200"/>
          </a:xfrm>
          <a:prstGeom prst="wedgeRectCallout">
            <a:avLst>
              <a:gd name="adj1" fmla="val -22255"/>
              <a:gd name="adj2" fmla="val 138486"/>
            </a:avLst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 eaLnBrk="1" hangingPunct="1"/>
            <a:r>
              <a:rPr lang="en-US" altLang="en-US" sz="2400" b="1"/>
              <a:t>Hộp tên</a:t>
            </a:r>
          </a:p>
        </p:txBody>
      </p:sp>
      <p:sp>
        <p:nvSpPr>
          <p:cNvPr id="24" name="Cloud Callout 23"/>
          <p:cNvSpPr/>
          <p:nvPr/>
        </p:nvSpPr>
        <p:spPr>
          <a:xfrm>
            <a:off x="4002088" y="2497138"/>
            <a:ext cx="5105400" cy="1639887"/>
          </a:xfrm>
          <a:prstGeom prst="cloudCallout">
            <a:avLst>
              <a:gd name="adj1" fmla="val 36471"/>
              <a:gd name="adj2" fmla="val 7029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spAutoFit/>
          </a:bodyPr>
          <a:lstStyle/>
          <a:p>
            <a:pPr algn="ctr">
              <a:defRPr/>
            </a:pPr>
            <a:r>
              <a:rPr lang="en-US" sz="3200" b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Em</a:t>
            </a:r>
            <a:r>
              <a:rPr lang="en-US" sz="32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3200" b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hãy</a:t>
            </a:r>
            <a:r>
              <a:rPr lang="en-US" sz="32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3200" b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trình</a:t>
            </a:r>
            <a:r>
              <a:rPr lang="en-US" sz="32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3200" b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bày</a:t>
            </a:r>
            <a:r>
              <a:rPr lang="en-US" sz="32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3200" b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về</a:t>
            </a:r>
            <a:r>
              <a:rPr lang="en-US" sz="32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3200" b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hộp</a:t>
            </a:r>
            <a:r>
              <a:rPr lang="en-US" sz="32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3200" b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tên</a:t>
            </a:r>
            <a:r>
              <a:rPr lang="en-US" sz="32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?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" dur="5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24" grpId="0" animBg="1"/>
      <p:bldP spid="24" grpId="1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1113" y="592138"/>
            <a:ext cx="9155113" cy="5681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19" name="Rectangle 11"/>
          <p:cNvSpPr>
            <a:spLocks noChangeArrowheads="1"/>
          </p:cNvSpPr>
          <p:nvPr/>
        </p:nvSpPr>
        <p:spPr bwMode="auto">
          <a:xfrm>
            <a:off x="0" y="25400"/>
            <a:ext cx="9144000" cy="584200"/>
          </a:xfrm>
          <a:prstGeom prst="rect">
            <a:avLst/>
          </a:prstGeom>
          <a:solidFill>
            <a:srgbClr val="92D05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pPr eaLnBrk="1" hangingPunct="1"/>
            <a:r>
              <a:rPr lang="en-US" altLang="en-US" sz="3200" b="1">
                <a:solidFill>
                  <a:srgbClr val="FF0000"/>
                </a:solidFill>
              </a:rPr>
              <a:t>  2. Các thành phần chính trên trang tính </a:t>
            </a:r>
          </a:p>
        </p:txBody>
      </p:sp>
      <p:sp>
        <p:nvSpPr>
          <p:cNvPr id="24" name="Cloud Callout 23"/>
          <p:cNvSpPr/>
          <p:nvPr/>
        </p:nvSpPr>
        <p:spPr>
          <a:xfrm>
            <a:off x="3733800" y="1660525"/>
            <a:ext cx="5410200" cy="1639888"/>
          </a:xfrm>
          <a:prstGeom prst="cloudCallout">
            <a:avLst>
              <a:gd name="adj1" fmla="val 29521"/>
              <a:gd name="adj2" fmla="val 66969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spAutoFit/>
          </a:bodyPr>
          <a:lstStyle/>
          <a:p>
            <a:pPr algn="ctr">
              <a:defRPr/>
            </a:pPr>
            <a:r>
              <a:rPr lang="en-US" sz="3200" b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Em</a:t>
            </a:r>
            <a:r>
              <a:rPr lang="en-US" sz="32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3200" b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hãy</a:t>
            </a:r>
            <a:r>
              <a:rPr lang="en-US" sz="32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3200" b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trình</a:t>
            </a:r>
            <a:r>
              <a:rPr lang="en-US" sz="32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3200" b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bày</a:t>
            </a:r>
            <a:r>
              <a:rPr lang="en-US" sz="32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3200" b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về</a:t>
            </a:r>
            <a:r>
              <a:rPr lang="en-US" sz="32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3200" b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khối</a:t>
            </a:r>
            <a:r>
              <a:rPr lang="en-US" sz="32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, </a:t>
            </a:r>
            <a:r>
              <a:rPr lang="en-US" sz="3200" b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địa</a:t>
            </a:r>
            <a:r>
              <a:rPr lang="en-US" sz="32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3200" b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chỉ</a:t>
            </a:r>
            <a:r>
              <a:rPr lang="en-US" sz="32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3200" b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khối</a:t>
            </a:r>
            <a:r>
              <a:rPr lang="en-US" sz="32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?</a:t>
            </a:r>
          </a:p>
        </p:txBody>
      </p:sp>
      <p:sp>
        <p:nvSpPr>
          <p:cNvPr id="9221" name="Rectangle 18"/>
          <p:cNvSpPr>
            <a:spLocks noChangeArrowheads="1"/>
          </p:cNvSpPr>
          <p:nvPr/>
        </p:nvSpPr>
        <p:spPr bwMode="auto">
          <a:xfrm>
            <a:off x="2057400" y="4038600"/>
            <a:ext cx="1676400" cy="86995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eaLnBrk="1" hangingPunct="1"/>
            <a:endParaRPr lang="en-US" altLang="en-US" b="1"/>
          </a:p>
        </p:txBody>
      </p:sp>
      <p:sp>
        <p:nvSpPr>
          <p:cNvPr id="9222" name="AutoShape 23"/>
          <p:cNvSpPr>
            <a:spLocks noChangeArrowheads="1"/>
          </p:cNvSpPr>
          <p:nvPr/>
        </p:nvSpPr>
        <p:spPr bwMode="auto">
          <a:xfrm>
            <a:off x="2271713" y="3286125"/>
            <a:ext cx="2286000" cy="533400"/>
          </a:xfrm>
          <a:prstGeom prst="wedgeRectCallout">
            <a:avLst>
              <a:gd name="adj1" fmla="val -13190"/>
              <a:gd name="adj2" fmla="val 111199"/>
            </a:avLst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 eaLnBrk="1" hangingPunct="1"/>
            <a:r>
              <a:rPr lang="en-US" altLang="en-US" sz="2800" b="1"/>
              <a:t>Khối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1113" y="592138"/>
            <a:ext cx="9155113" cy="5681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43" name="Rectangle 11"/>
          <p:cNvSpPr>
            <a:spLocks noChangeArrowheads="1"/>
          </p:cNvSpPr>
          <p:nvPr/>
        </p:nvSpPr>
        <p:spPr bwMode="auto">
          <a:xfrm>
            <a:off x="0" y="25400"/>
            <a:ext cx="9144000" cy="584200"/>
          </a:xfrm>
          <a:prstGeom prst="rect">
            <a:avLst/>
          </a:prstGeom>
          <a:solidFill>
            <a:srgbClr val="92D05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pPr eaLnBrk="1" hangingPunct="1"/>
            <a:r>
              <a:rPr lang="en-US" altLang="en-US" sz="3200" b="1">
                <a:solidFill>
                  <a:srgbClr val="FF0000"/>
                </a:solidFill>
              </a:rPr>
              <a:t>  2. Các thành phần chính trên trang tính </a:t>
            </a:r>
          </a:p>
        </p:txBody>
      </p:sp>
      <p:sp>
        <p:nvSpPr>
          <p:cNvPr id="24" name="Cloud Callout 23"/>
          <p:cNvSpPr/>
          <p:nvPr/>
        </p:nvSpPr>
        <p:spPr>
          <a:xfrm>
            <a:off x="414338" y="3786188"/>
            <a:ext cx="5410200" cy="1639887"/>
          </a:xfrm>
          <a:prstGeom prst="cloudCallout">
            <a:avLst>
              <a:gd name="adj1" fmla="val 29521"/>
              <a:gd name="adj2" fmla="val 66969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spAutoFit/>
          </a:bodyPr>
          <a:lstStyle/>
          <a:p>
            <a:pPr algn="ctr">
              <a:defRPr/>
            </a:pPr>
            <a:r>
              <a:rPr lang="en-US" sz="3200" b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Em</a:t>
            </a:r>
            <a:r>
              <a:rPr lang="en-US" sz="32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3200" b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hãy</a:t>
            </a:r>
            <a:r>
              <a:rPr lang="en-US" sz="32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3200" b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trình</a:t>
            </a:r>
            <a:r>
              <a:rPr lang="en-US" sz="32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3200" b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bày</a:t>
            </a:r>
            <a:r>
              <a:rPr lang="en-US" sz="32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3200" b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về</a:t>
            </a:r>
            <a:r>
              <a:rPr lang="en-US" sz="32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3200" b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thanh</a:t>
            </a:r>
            <a:r>
              <a:rPr lang="en-US" sz="32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3200" b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công</a:t>
            </a:r>
            <a:r>
              <a:rPr lang="en-US" sz="32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3200" b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thức</a:t>
            </a:r>
            <a:r>
              <a:rPr lang="en-US" sz="32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?</a:t>
            </a:r>
          </a:p>
        </p:txBody>
      </p:sp>
      <p:sp>
        <p:nvSpPr>
          <p:cNvPr id="10245" name="AutoShape 24"/>
          <p:cNvSpPr>
            <a:spLocks noChangeArrowheads="1"/>
          </p:cNvSpPr>
          <p:nvPr/>
        </p:nvSpPr>
        <p:spPr bwMode="auto">
          <a:xfrm>
            <a:off x="3810000" y="3048000"/>
            <a:ext cx="3276600" cy="523875"/>
          </a:xfrm>
          <a:prstGeom prst="wedgeRectCallout">
            <a:avLst>
              <a:gd name="adj1" fmla="val -44421"/>
              <a:gd name="adj2" fmla="val -152741"/>
            </a:avLst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en-US" altLang="en-US" sz="2800" b="1"/>
              <a:t>Thanh công thức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66</TotalTime>
  <Words>1472</Words>
  <Application>Microsoft Office PowerPoint</Application>
  <PresentationFormat>On-screen Show (4:3)</PresentationFormat>
  <Paragraphs>198</Paragraphs>
  <Slides>23</Slides>
  <Notes>17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8" baseType="lpstr">
      <vt:lpstr>Arial</vt:lpstr>
      <vt:lpstr>Times New Roman</vt:lpstr>
      <vt:lpstr>Arial Unicode MS</vt:lpstr>
      <vt:lpstr>Wingdings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Số trang tính trên một bảng tính là:</vt:lpstr>
      <vt:lpstr>Hộp tên hiển thị: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? Dữ liệu nào không phải là dữ liệu số trong các trường hợp sau.</vt:lpstr>
      <vt:lpstr>PowerPoint Presentation</vt:lpstr>
    </vt:vector>
  </TitlesOfParts>
  <Company>MSHOME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Windows User</dc:creator>
  <cp:lastModifiedBy>TRAN MINH TUAN</cp:lastModifiedBy>
  <cp:revision>9</cp:revision>
  <dcterms:created xsi:type="dcterms:W3CDTF">2017-09-16T00:30:28Z</dcterms:created>
  <dcterms:modified xsi:type="dcterms:W3CDTF">2021-09-09T02:49:39Z</dcterms:modified>
</cp:coreProperties>
</file>